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4" r:id="rId4"/>
    <p:sldId id="256" r:id="rId5"/>
    <p:sldId id="259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1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  <a:srgbClr val="550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284" autoAdjust="0"/>
  </p:normalViewPr>
  <p:slideViewPr>
    <p:cSldViewPr snapToGrid="0" snapToObjects="1">
      <p:cViewPr varScale="1">
        <p:scale>
          <a:sx n="71" d="100"/>
          <a:sy n="71" d="100"/>
        </p:scale>
        <p:origin x="2405" y="67"/>
      </p:cViewPr>
      <p:guideLst/>
    </p:cSldViewPr>
  </p:slideViewPr>
  <p:notesTextViewPr>
    <p:cViewPr>
      <p:scale>
        <a:sx n="1" d="1"/>
        <a:sy n="1" d="1"/>
      </p:scale>
      <p:origin x="0" y="-6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414CF-10C4-4944-8E0E-84D37D20077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C52862-1740-40A5-B94C-D739B4230ECE}">
      <dgm:prSet custT="1"/>
      <dgm:spPr/>
      <dgm:t>
        <a:bodyPr/>
        <a:lstStyle/>
        <a:p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时序数据的写入：如何支持每秒钟上亿数据点的写入。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E621928F-3268-43A7-A136-800928BA283B}" type="parTrans" cxnId="{1B369F89-493F-4850-B01A-DC257CBB6B82}">
      <dgm:prSet/>
      <dgm:spPr/>
      <dgm:t>
        <a:bodyPr/>
        <a:lstStyle/>
        <a:p>
          <a:endParaRPr lang="en-US"/>
        </a:p>
      </dgm:t>
    </dgm:pt>
    <dgm:pt modelId="{7E191E3F-57BA-497D-A3B3-61A6BC415AF0}" type="sibTrans" cxnId="{1B369F89-493F-4850-B01A-DC257CBB6B82}">
      <dgm:prSet/>
      <dgm:spPr/>
      <dgm:t>
        <a:bodyPr/>
        <a:lstStyle/>
        <a:p>
          <a:endParaRPr lang="en-US"/>
        </a:p>
      </dgm:t>
    </dgm:pt>
    <dgm:pt modelId="{EFE17464-36B4-4CE1-A71A-1723D140C031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时序数据的读取：如何支持在秒级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别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对上亿数据的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查询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6FF7C470-ED59-4593-A1AF-B00DA1E8DF0D}" type="parTrans" cxnId="{1BB3027D-27C6-4930-A377-9F83A6AF08D1}">
      <dgm:prSet/>
      <dgm:spPr/>
      <dgm:t>
        <a:bodyPr/>
        <a:lstStyle/>
        <a:p>
          <a:endParaRPr lang="en-US"/>
        </a:p>
      </dgm:t>
    </dgm:pt>
    <dgm:pt modelId="{65115CD6-472B-496E-B6C6-FAE861630151}" type="sibTrans" cxnId="{1BB3027D-27C6-4930-A377-9F83A6AF08D1}">
      <dgm:prSet/>
      <dgm:spPr/>
      <dgm:t>
        <a:bodyPr/>
        <a:lstStyle/>
        <a:p>
          <a:endParaRPr lang="en-US"/>
        </a:p>
      </dgm:t>
    </dgm:pt>
    <dgm:pt modelId="{4757FF39-0C68-4C44-A5FE-0E5C8DE9AC68}">
      <dgm:prSet custT="1"/>
      <dgm:spPr/>
      <dgm:t>
        <a:bodyPr/>
        <a:lstStyle/>
        <a:p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时序数据的存储：海量数据存储带来的是成本问题。如何低成本的存储这些数据，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是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时序数据库需要解决的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问题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1EA9A639-4BB0-4284-8EF1-8A6F6EA1B72B}" type="parTrans" cxnId="{788A0614-40DB-4F95-9102-749912F8456A}">
      <dgm:prSet/>
      <dgm:spPr/>
      <dgm:t>
        <a:bodyPr/>
        <a:lstStyle/>
        <a:p>
          <a:endParaRPr lang="en-US"/>
        </a:p>
      </dgm:t>
    </dgm:pt>
    <dgm:pt modelId="{F5F6E12B-924C-41B8-8964-153AA6FE30B9}" type="sibTrans" cxnId="{788A0614-40DB-4F95-9102-749912F8456A}">
      <dgm:prSet/>
      <dgm:spPr/>
      <dgm:t>
        <a:bodyPr/>
        <a:lstStyle/>
        <a:p>
          <a:endParaRPr lang="en-US"/>
        </a:p>
      </dgm:t>
    </dgm:pt>
    <dgm:pt modelId="{E094D868-3B93-441B-B590-83068E1A4CC9}" type="pres">
      <dgm:prSet presAssocID="{76A414CF-10C4-4944-8E0E-84D37D200770}" presName="vert0" presStyleCnt="0">
        <dgm:presLayoutVars>
          <dgm:dir/>
          <dgm:animOne val="branch"/>
          <dgm:animLvl val="lvl"/>
        </dgm:presLayoutVars>
      </dgm:prSet>
      <dgm:spPr/>
    </dgm:pt>
    <dgm:pt modelId="{8B3B7619-6B40-4CF4-A60E-569C9F09B394}" type="pres">
      <dgm:prSet presAssocID="{90C52862-1740-40A5-B94C-D739B4230ECE}" presName="thickLine" presStyleLbl="alignNode1" presStyleIdx="0" presStyleCnt="3"/>
      <dgm:spPr/>
    </dgm:pt>
    <dgm:pt modelId="{84A0EFA3-5C89-4070-A866-8D4F02A03139}" type="pres">
      <dgm:prSet presAssocID="{90C52862-1740-40A5-B94C-D739B4230ECE}" presName="horz1" presStyleCnt="0"/>
      <dgm:spPr/>
    </dgm:pt>
    <dgm:pt modelId="{02649327-4C78-4F0C-9E4E-2E5BFB329506}" type="pres">
      <dgm:prSet presAssocID="{90C52862-1740-40A5-B94C-D739B4230ECE}" presName="tx1" presStyleLbl="revTx" presStyleIdx="0" presStyleCnt="3"/>
      <dgm:spPr/>
    </dgm:pt>
    <dgm:pt modelId="{F140312C-755B-4C08-A44B-83A675914C7A}" type="pres">
      <dgm:prSet presAssocID="{90C52862-1740-40A5-B94C-D739B4230ECE}" presName="vert1" presStyleCnt="0"/>
      <dgm:spPr/>
    </dgm:pt>
    <dgm:pt modelId="{18D36725-1AD9-4E14-903A-A9612479F9F2}" type="pres">
      <dgm:prSet presAssocID="{EFE17464-36B4-4CE1-A71A-1723D140C031}" presName="thickLine" presStyleLbl="alignNode1" presStyleIdx="1" presStyleCnt="3"/>
      <dgm:spPr/>
    </dgm:pt>
    <dgm:pt modelId="{833FBB4C-8DD2-42CD-BDD7-C4991BD7E716}" type="pres">
      <dgm:prSet presAssocID="{EFE17464-36B4-4CE1-A71A-1723D140C031}" presName="horz1" presStyleCnt="0"/>
      <dgm:spPr/>
    </dgm:pt>
    <dgm:pt modelId="{9E96C6D9-59AD-4E5C-871A-8C34705FABF8}" type="pres">
      <dgm:prSet presAssocID="{EFE17464-36B4-4CE1-A71A-1723D140C031}" presName="tx1" presStyleLbl="revTx" presStyleIdx="1" presStyleCnt="3"/>
      <dgm:spPr/>
    </dgm:pt>
    <dgm:pt modelId="{E562A347-81AC-43EC-9543-523EB8C4675D}" type="pres">
      <dgm:prSet presAssocID="{EFE17464-36B4-4CE1-A71A-1723D140C031}" presName="vert1" presStyleCnt="0"/>
      <dgm:spPr/>
    </dgm:pt>
    <dgm:pt modelId="{5A847544-4B40-43EF-A9E1-5C8B6D6B3446}" type="pres">
      <dgm:prSet presAssocID="{4757FF39-0C68-4C44-A5FE-0E5C8DE9AC68}" presName="thickLine" presStyleLbl="alignNode1" presStyleIdx="2" presStyleCnt="3"/>
      <dgm:spPr/>
    </dgm:pt>
    <dgm:pt modelId="{B81D47AE-5EFC-4545-8DC7-130A91829038}" type="pres">
      <dgm:prSet presAssocID="{4757FF39-0C68-4C44-A5FE-0E5C8DE9AC68}" presName="horz1" presStyleCnt="0"/>
      <dgm:spPr/>
    </dgm:pt>
    <dgm:pt modelId="{F36FAA35-BD98-40FB-BAF5-5B8879E86772}" type="pres">
      <dgm:prSet presAssocID="{4757FF39-0C68-4C44-A5FE-0E5C8DE9AC68}" presName="tx1" presStyleLbl="revTx" presStyleIdx="2" presStyleCnt="3"/>
      <dgm:spPr/>
    </dgm:pt>
    <dgm:pt modelId="{ED765887-9EDA-4A46-A29E-0A0A4EC698D4}" type="pres">
      <dgm:prSet presAssocID="{4757FF39-0C68-4C44-A5FE-0E5C8DE9AC68}" presName="vert1" presStyleCnt="0"/>
      <dgm:spPr/>
    </dgm:pt>
  </dgm:ptLst>
  <dgm:cxnLst>
    <dgm:cxn modelId="{788A0614-40DB-4F95-9102-749912F8456A}" srcId="{76A414CF-10C4-4944-8E0E-84D37D200770}" destId="{4757FF39-0C68-4C44-A5FE-0E5C8DE9AC68}" srcOrd="2" destOrd="0" parTransId="{1EA9A639-4BB0-4284-8EF1-8A6F6EA1B72B}" sibTransId="{F5F6E12B-924C-41B8-8964-153AA6FE30B9}"/>
    <dgm:cxn modelId="{2F65D964-72B5-45EA-88BC-62608196173E}" type="presOf" srcId="{90C52862-1740-40A5-B94C-D739B4230ECE}" destId="{02649327-4C78-4F0C-9E4E-2E5BFB329506}" srcOrd="0" destOrd="0" presId="urn:microsoft.com/office/officeart/2008/layout/LinedList"/>
    <dgm:cxn modelId="{1BB3027D-27C6-4930-A377-9F83A6AF08D1}" srcId="{76A414CF-10C4-4944-8E0E-84D37D200770}" destId="{EFE17464-36B4-4CE1-A71A-1723D140C031}" srcOrd="1" destOrd="0" parTransId="{6FF7C470-ED59-4593-A1AF-B00DA1E8DF0D}" sibTransId="{65115CD6-472B-496E-B6C6-FAE861630151}"/>
    <dgm:cxn modelId="{1B369F89-493F-4850-B01A-DC257CBB6B82}" srcId="{76A414CF-10C4-4944-8E0E-84D37D200770}" destId="{90C52862-1740-40A5-B94C-D739B4230ECE}" srcOrd="0" destOrd="0" parTransId="{E621928F-3268-43A7-A136-800928BA283B}" sibTransId="{7E191E3F-57BA-497D-A3B3-61A6BC415AF0}"/>
    <dgm:cxn modelId="{AF4817A0-0CEF-4A92-8C47-9E5CFD081B02}" type="presOf" srcId="{4757FF39-0C68-4C44-A5FE-0E5C8DE9AC68}" destId="{F36FAA35-BD98-40FB-BAF5-5B8879E86772}" srcOrd="0" destOrd="0" presId="urn:microsoft.com/office/officeart/2008/layout/LinedList"/>
    <dgm:cxn modelId="{6EF98FB5-7533-40EC-AF86-AD8834FF089F}" type="presOf" srcId="{EFE17464-36B4-4CE1-A71A-1723D140C031}" destId="{9E96C6D9-59AD-4E5C-871A-8C34705FABF8}" srcOrd="0" destOrd="0" presId="urn:microsoft.com/office/officeart/2008/layout/LinedList"/>
    <dgm:cxn modelId="{5F4206CD-BD5E-4804-98AD-E60787C9E5D7}" type="presOf" srcId="{76A414CF-10C4-4944-8E0E-84D37D200770}" destId="{E094D868-3B93-441B-B590-83068E1A4CC9}" srcOrd="0" destOrd="0" presId="urn:microsoft.com/office/officeart/2008/layout/LinedList"/>
    <dgm:cxn modelId="{163EA3F8-6B19-442F-B85F-92957078CC94}" type="presParOf" srcId="{E094D868-3B93-441B-B590-83068E1A4CC9}" destId="{8B3B7619-6B40-4CF4-A60E-569C9F09B394}" srcOrd="0" destOrd="0" presId="urn:microsoft.com/office/officeart/2008/layout/LinedList"/>
    <dgm:cxn modelId="{438FDF46-03ED-4AA1-85F4-C303B7C274BA}" type="presParOf" srcId="{E094D868-3B93-441B-B590-83068E1A4CC9}" destId="{84A0EFA3-5C89-4070-A866-8D4F02A03139}" srcOrd="1" destOrd="0" presId="urn:microsoft.com/office/officeart/2008/layout/LinedList"/>
    <dgm:cxn modelId="{7402C12F-7372-4248-B7D4-B789071B16EB}" type="presParOf" srcId="{84A0EFA3-5C89-4070-A866-8D4F02A03139}" destId="{02649327-4C78-4F0C-9E4E-2E5BFB329506}" srcOrd="0" destOrd="0" presId="urn:microsoft.com/office/officeart/2008/layout/LinedList"/>
    <dgm:cxn modelId="{3A33C7A1-4CB2-41EB-BA3B-0E18C5F539C5}" type="presParOf" srcId="{84A0EFA3-5C89-4070-A866-8D4F02A03139}" destId="{F140312C-755B-4C08-A44B-83A675914C7A}" srcOrd="1" destOrd="0" presId="urn:microsoft.com/office/officeart/2008/layout/LinedList"/>
    <dgm:cxn modelId="{A97C0902-A767-4F80-B107-C292E165F89C}" type="presParOf" srcId="{E094D868-3B93-441B-B590-83068E1A4CC9}" destId="{18D36725-1AD9-4E14-903A-A9612479F9F2}" srcOrd="2" destOrd="0" presId="urn:microsoft.com/office/officeart/2008/layout/LinedList"/>
    <dgm:cxn modelId="{A07F4688-6743-45A0-AC20-AA6CB3A5A5C6}" type="presParOf" srcId="{E094D868-3B93-441B-B590-83068E1A4CC9}" destId="{833FBB4C-8DD2-42CD-BDD7-C4991BD7E716}" srcOrd="3" destOrd="0" presId="urn:microsoft.com/office/officeart/2008/layout/LinedList"/>
    <dgm:cxn modelId="{E7494FAD-26FD-4F2E-A536-BB046FE51797}" type="presParOf" srcId="{833FBB4C-8DD2-42CD-BDD7-C4991BD7E716}" destId="{9E96C6D9-59AD-4E5C-871A-8C34705FABF8}" srcOrd="0" destOrd="0" presId="urn:microsoft.com/office/officeart/2008/layout/LinedList"/>
    <dgm:cxn modelId="{86F5FFC3-AFE4-428C-BA9E-8A30E26962D2}" type="presParOf" srcId="{833FBB4C-8DD2-42CD-BDD7-C4991BD7E716}" destId="{E562A347-81AC-43EC-9543-523EB8C4675D}" srcOrd="1" destOrd="0" presId="urn:microsoft.com/office/officeart/2008/layout/LinedList"/>
    <dgm:cxn modelId="{90C6CDDD-D155-4928-92DD-6BE1E0A3C11D}" type="presParOf" srcId="{E094D868-3B93-441B-B590-83068E1A4CC9}" destId="{5A847544-4B40-43EF-A9E1-5C8B6D6B3446}" srcOrd="4" destOrd="0" presId="urn:microsoft.com/office/officeart/2008/layout/LinedList"/>
    <dgm:cxn modelId="{06CD764A-58DF-4F13-AC41-CD75B2C18204}" type="presParOf" srcId="{E094D868-3B93-441B-B590-83068E1A4CC9}" destId="{B81D47AE-5EFC-4545-8DC7-130A91829038}" srcOrd="5" destOrd="0" presId="urn:microsoft.com/office/officeart/2008/layout/LinedList"/>
    <dgm:cxn modelId="{41B72886-1475-4A3A-B531-7AABD465D771}" type="presParOf" srcId="{B81D47AE-5EFC-4545-8DC7-130A91829038}" destId="{F36FAA35-BD98-40FB-BAF5-5B8879E86772}" srcOrd="0" destOrd="0" presId="urn:microsoft.com/office/officeart/2008/layout/LinedList"/>
    <dgm:cxn modelId="{BB89C1D3-9C32-4518-B5D1-E195EDDB4649}" type="presParOf" srcId="{B81D47AE-5EFC-4545-8DC7-130A91829038}" destId="{ED765887-9EDA-4A46-A29E-0A0A4EC698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B7619-6B40-4CF4-A60E-569C9F09B394}">
      <dsp:nvSpPr>
        <dsp:cNvPr id="0" name=""/>
        <dsp:cNvSpPr/>
      </dsp:nvSpPr>
      <dsp:spPr>
        <a:xfrm>
          <a:off x="0" y="2205"/>
          <a:ext cx="64785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49327-4C78-4F0C-9E4E-2E5BFB329506}">
      <dsp:nvSpPr>
        <dsp:cNvPr id="0" name=""/>
        <dsp:cNvSpPr/>
      </dsp:nvSpPr>
      <dsp:spPr>
        <a:xfrm>
          <a:off x="0" y="2205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时序数据的写入：如何支持每秒钟上亿数据点的写入。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2205"/>
        <a:ext cx="6478587" cy="1504009"/>
      </dsp:txXfrm>
    </dsp:sp>
    <dsp:sp modelId="{18D36725-1AD9-4E14-903A-A9612479F9F2}">
      <dsp:nvSpPr>
        <dsp:cNvPr id="0" name=""/>
        <dsp:cNvSpPr/>
      </dsp:nvSpPr>
      <dsp:spPr>
        <a:xfrm>
          <a:off x="0" y="1506214"/>
          <a:ext cx="6478587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C6D9-59AD-4E5C-871A-8C34705FABF8}">
      <dsp:nvSpPr>
        <dsp:cNvPr id="0" name=""/>
        <dsp:cNvSpPr/>
      </dsp:nvSpPr>
      <dsp:spPr>
        <a:xfrm>
          <a:off x="0" y="1506214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时序数据的读取：如何支持在秒级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别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对上亿数据的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查询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1506214"/>
        <a:ext cx="6478587" cy="1504009"/>
      </dsp:txXfrm>
    </dsp:sp>
    <dsp:sp modelId="{5A847544-4B40-43EF-A9E1-5C8B6D6B3446}">
      <dsp:nvSpPr>
        <dsp:cNvPr id="0" name=""/>
        <dsp:cNvSpPr/>
      </dsp:nvSpPr>
      <dsp:spPr>
        <a:xfrm>
          <a:off x="0" y="3010223"/>
          <a:ext cx="6478587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FAA35-BD98-40FB-BAF5-5B8879E86772}">
      <dsp:nvSpPr>
        <dsp:cNvPr id="0" name=""/>
        <dsp:cNvSpPr/>
      </dsp:nvSpPr>
      <dsp:spPr>
        <a:xfrm>
          <a:off x="0" y="3010223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Wingdings" panose="05000000000000000000" pitchFamily="2" charset="2"/>
            </a:rPr>
            <a:t>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时序数据的存储：海量数据存储带来的是成本问题。如何低成本的存储这些数据，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是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时序数据库需要解决的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问题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3010223"/>
        <a:ext cx="6478587" cy="1504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C7D01-8BB3-41C9-AB80-3B281519C01D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9C224-6011-4E8E-8589-9A059CC0A9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5b209c029acd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344466/connected-cars-will-send-25-gigabytes-of-data-to-the-cloud-every-hour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_trend/time+series+dbm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做好一个</a:t>
            </a:r>
            <a:r>
              <a:rPr lang="en-US" altLang="zh-CN" dirty="0"/>
              <a:t>ppt</a:t>
            </a:r>
            <a:r>
              <a:rPr lang="zh-CN" altLang="en-US" dirty="0"/>
              <a:t>很难，需要反复检查、多次修改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尽可能少涉及公式，如果必须涉及到就要把它讲清楚</a:t>
            </a:r>
            <a:endParaRPr lang="en-US" altLang="zh-CN" dirty="0"/>
          </a:p>
          <a:p>
            <a:r>
              <a:rPr lang="en-US" altLang="zh-CN" dirty="0"/>
              <a:t>3. ppt</a:t>
            </a:r>
            <a:r>
              <a:rPr lang="zh-CN" altLang="en-US" dirty="0"/>
              <a:t>要提炼论文的内容，不要直接摘抄下来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建议使用一些动画，但是不能太多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图表要清晰，处理好每一个细节，细节决定成败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如果要做英文</a:t>
            </a:r>
            <a:r>
              <a:rPr lang="en-US" altLang="zh-CN" dirty="0"/>
              <a:t>ppt</a:t>
            </a:r>
            <a:r>
              <a:rPr lang="zh-CN" altLang="en-US"/>
              <a:t>，那就要全英文的，名字也写英文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85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RRDTool: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Round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Robin Database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所谓的“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Round Robin”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其实是一种存储数据的方式，使用固定大小的空间来存储数据，并有一个指针指向最新的数据的位置。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可以适合时间序列的数据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TimeScaleDB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是一个比较特殊的例子，它是基于关系型数据库实现的时序数据库。关系数据库通常默认的引擎所采用的都是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B+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树，而对于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B+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树而言，随着数据量不断写入，其内部节点的排序会造成很大压力。从用户的视角，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TimescaleDB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对外暴露的是一个叫做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hypertables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的表，其是一个抽象概念。随着数据的不断写入，其将会形成多个物理上的子表，使得每个子表上的数据不至于过高，解决了单表数据量的问题。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第一代时序数据库：基于平板文件的简单存储。代表：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RRDTools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Graphite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RRD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Round Robin Database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第二代时序数据库：依赖与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生态的通用分布式存储系统。代表：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OpenTSDB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KairosDB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第三代时序数据库：对高性能，低成本有强需求，需要针对时序领域特别专门设计。代表：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InfluxDB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特例：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TimescaleDB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。基于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PostgreSQL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关系数据库构建。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6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Data Point: A data point is a pair of timestamp and value</a:t>
            </a:r>
            <a:r>
              <a:rPr lang="en-US" altLang="zh-CN" dirty="0"/>
              <a:t> </a:t>
            </a:r>
            <a:r>
              <a:rPr lang="zh-CN" altLang="en-US" dirty="0"/>
              <a:t>in the form of (t,v).</a:t>
            </a:r>
          </a:p>
          <a:p>
            <a:endParaRPr lang="zh-CN" altLang="en-US" dirty="0"/>
          </a:p>
          <a:p>
            <a:r>
              <a:rPr lang="zh-CN" altLang="en-US" dirty="0"/>
              <a:t>Time Series: A dimension of time series is a sequence of</a:t>
            </a:r>
            <a:r>
              <a:rPr lang="en-US" altLang="zh-CN" dirty="0"/>
              <a:t> </a:t>
            </a:r>
            <a:r>
              <a:rPr lang="zh-CN" altLang="en-US" dirty="0"/>
              <a:t>data points (dps) with a particular series key (SK), </a:t>
            </a:r>
          </a:p>
          <a:p>
            <a:r>
              <a:rPr lang="zh-CN" altLang="en-US" dirty="0"/>
              <a:t>which</a:t>
            </a:r>
            <a:r>
              <a:rPr lang="en-US" altLang="zh-CN" dirty="0"/>
              <a:t> </a:t>
            </a:r>
            <a:r>
              <a:rPr lang="zh-CN" altLang="en-US" dirty="0"/>
              <a:t>are ordered by time in ascending order. Formally, it can be</a:t>
            </a:r>
            <a:r>
              <a:rPr lang="en-US" altLang="zh-CN" dirty="0"/>
              <a:t> </a:t>
            </a:r>
            <a:r>
              <a:rPr lang="zh-CN" altLang="en-US" dirty="0"/>
              <a:t>denoted by ⟨SK, ⟨(t1, v1), (t2, v2), ..., (tn, vn)⟩⟩, where ti+1 &gt; ti .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A single-dimension query (or exact query) is defined as a</a:t>
            </a:r>
            <a:r>
              <a:rPr lang="en-US" altLang="zh-CN" dirty="0"/>
              <a:t> </a:t>
            </a:r>
            <a:r>
              <a:rPr lang="zh-CN" altLang="en-US" dirty="0"/>
              <a:t>query whose selection conditions match all the tags of a single time series. </a:t>
            </a:r>
          </a:p>
          <a:p>
            <a:endParaRPr lang="zh-CN" alt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 multi-dimension query</a:t>
            </a:r>
            <a:r>
              <a:rPr lang="en-US" altLang="zh-CN" dirty="0"/>
              <a:t> </a:t>
            </a:r>
            <a:r>
              <a:rPr lang="zh-CN" altLang="en-US" dirty="0"/>
              <a:t>is defined as a query whose selection conditions contain only</a:t>
            </a:r>
            <a:r>
              <a:rPr lang="en-US" altLang="zh-CN" dirty="0"/>
              <a:t> </a:t>
            </a:r>
            <a:r>
              <a:rPr lang="zh-CN" altLang="en-US" dirty="0"/>
              <a:t>some but not all of the tags in any dimension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(Single-dimension query)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：选择条件全部匹配一个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 series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tags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(Multi-dimension query)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：选择条件仅包含部分但不包含全部维度的所有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tags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的查询。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6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数据库涉及到的主要的问题就是读写</a:t>
            </a:r>
            <a:endParaRPr lang="en-US" altLang="zh-CN" dirty="0"/>
          </a:p>
          <a:p>
            <a:r>
              <a:rPr lang="zh-CN" altLang="en-US" dirty="0"/>
              <a:t>针对不同读写需求，有不同的优化方案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752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数据写入到磁盘是随机写的过程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磁盘寻道时间是非常慢的，一般在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10ms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左右。磁盘的随机读写慢就慢在寻道上面。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对于随机写入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B tree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会消耗大量的时间在磁盘寻道上，导致速度很慢。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我们知道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SSD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具有更快的寻道时间，但并没有从根本上解决这个问题。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对于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90%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以上场景都是写入的时序数据库，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B tree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很明显是不合适的。</a:t>
            </a: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树成为非常流行的存储结构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1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1)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是在内存中的数据结构，用于保存最近更新的数据，会按照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有序地组织这些数据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跳跃表来保证内存中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的有序。</a:t>
            </a: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数据保存在内存，不是可靠存储，断电会丢失数据，会通过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WAL(Write-ahead logging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，预写式日志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的方式来保证数据的可靠性。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2) 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当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达到一定大小后，会转化成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是将转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变为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的一种中间状态。写操作由新的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处理，在转存过程中不阻塞数据更新操作。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3)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(Sorted String Table)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有序键值对集合，是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LSM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树组在磁盘中的数据结构。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为了加快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的读取，可以通过建立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的索引以及布隆过滤器来加快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的查找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09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跳跃表来保证内存中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的有序</a:t>
            </a: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数据保存在内存，不是可靠存储，断电会丢失数据，会通过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WAL(Write-ahead logging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，预写式日志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的方式来保证数据的可靠性</a:t>
            </a: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是将转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的一种中间状态。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226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写放大：键值分离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WiscKey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LSM-Tree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写放大优化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4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查体温大于</a:t>
            </a:r>
            <a:r>
              <a:rPr lang="en-US" altLang="zh-CN" dirty="0"/>
              <a:t>36.5</a:t>
            </a:r>
            <a:r>
              <a:rPr lang="zh-CN" altLang="en-US" dirty="0"/>
              <a:t>度的体温值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差值存储，游程编码游程编码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38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分片设计简单来说就是以什么做分片，这是非常有技巧的，会直接影响写入读取的性能。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结合时序数据库的特点，根据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metric+tags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分片是比较好的一种方式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因为往往会按照一个时间范围查询，这样相同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metric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tags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的数据会分配到一台机器上连续存放，顺序的磁盘读取是很快的。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再结合上面讲到的单机存储内容，可以做到快速查询。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进一步我们考虑时序数据时间范围很长的情况，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需要根据时间范围再将分成几段，分别存储到不同的机器上，这样对于大范围时序数据就可以支持并发查询，优化查询速度。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66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是用来存放给定区间（</a:t>
            </a:r>
            <a:r>
              <a:rPr lang="en-US" altLang="zh-CN" dirty="0"/>
              <a:t>segment, or interval</a:t>
            </a:r>
            <a:r>
              <a:rPr lang="zh-CN" altLang="en-US" dirty="0"/>
              <a:t>）内对应信息的一种数据结构。与</a:t>
            </a:r>
            <a:r>
              <a:rPr lang="zh-CN" altLang="en-US" dirty="0">
                <a:hlinkClick r:id="rId3"/>
              </a:rPr>
              <a:t>树状数组（</a:t>
            </a:r>
            <a:r>
              <a:rPr lang="en-US" altLang="zh-CN" dirty="0">
                <a:hlinkClick r:id="rId3"/>
              </a:rPr>
              <a:t>binary indexed tree</a:t>
            </a:r>
            <a:r>
              <a:rPr lang="zh-CN" altLang="en-US" dirty="0">
                <a:hlinkClick r:id="rId3"/>
              </a:rPr>
              <a:t>）</a:t>
            </a:r>
            <a:r>
              <a:rPr lang="zh-CN" altLang="en-US" dirty="0"/>
              <a:t>相似，线段树也用来处理数组相应的区间查询（</a:t>
            </a:r>
            <a:r>
              <a:rPr lang="en-US" altLang="zh-CN" dirty="0"/>
              <a:t>range query</a:t>
            </a:r>
            <a:r>
              <a:rPr lang="zh-CN" altLang="en-US" dirty="0"/>
              <a:t>）和元素更新（</a:t>
            </a:r>
            <a:r>
              <a:rPr lang="en-US" altLang="zh-CN" dirty="0"/>
              <a:t>update</a:t>
            </a:r>
            <a:r>
              <a:rPr lang="zh-CN" altLang="en-US" dirty="0"/>
              <a:t>）操作。与树状数组不同的是，线段树不止可以适用于区间求和的查询，也可以进行区间最大值，区间最小值（</a:t>
            </a:r>
            <a:r>
              <a:rPr lang="en-US" altLang="zh-CN" dirty="0"/>
              <a:t>Range Minimum/Maximum Query problem</a:t>
            </a:r>
            <a:r>
              <a:rPr lang="zh-CN" altLang="en-US" dirty="0"/>
              <a:t>）或者区间异或值的查询。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62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99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比如插入两个数据点后，需要重新生成</a:t>
            </a:r>
            <a:r>
              <a:rPr lang="en-US" altLang="zh-CN" dirty="0"/>
              <a:t>4</a:t>
            </a:r>
            <a:r>
              <a:rPr lang="zh-CN" altLang="en-US" dirty="0"/>
              <a:t>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如果有</a:t>
            </a:r>
            <a:r>
              <a:rPr lang="en-US" altLang="zh-CN" dirty="0"/>
              <a:t>4</a:t>
            </a:r>
            <a:r>
              <a:rPr lang="zh-CN" altLang="en-US" dirty="0"/>
              <a:t>亿个浮点数据要存储</a:t>
            </a:r>
            <a:endParaRPr lang="en-US" altLang="zh-CN" dirty="0"/>
          </a:p>
          <a:p>
            <a:r>
              <a:rPr lang="en-US" altLang="zh-CN" sz="1200" b="0" i="0" u="none" strike="noStrike" baseline="0" dirty="0">
                <a:latin typeface="CMR9"/>
              </a:rPr>
              <a:t>maximal, minimal, average and count value</a:t>
            </a:r>
          </a:p>
          <a:p>
            <a:r>
              <a:rPr lang="zh-CN" altLang="en-US" sz="1200" b="0" i="0" u="none" strike="noStrike" baseline="0" dirty="0">
                <a:latin typeface="CMR9"/>
              </a:rPr>
              <a:t>大概需要</a:t>
            </a:r>
            <a:r>
              <a:rPr lang="en-US" altLang="zh-CN" sz="1200" b="0" i="0" u="none" strike="noStrike" baseline="0" dirty="0">
                <a:latin typeface="CMR9"/>
              </a:rPr>
              <a:t>(2*2^</a:t>
            </a:r>
            <a:r>
              <a:rPr lang="en-US" altLang="zh-CN" sz="1200" b="0" i="0" u="none" strike="noStrike" baseline="0" dirty="0">
                <a:latin typeface="CMR6"/>
              </a:rPr>
              <a:t>34</a:t>
            </a:r>
            <a:r>
              <a:rPr lang="en-US" altLang="zh-CN" sz="1200" b="0" i="0" u="none" strike="noStrike" baseline="0" dirty="0">
                <a:latin typeface="CMMI9"/>
              </a:rPr>
              <a:t>/</a:t>
            </a:r>
            <a:r>
              <a:rPr lang="en-US" altLang="zh-CN" sz="1200" b="0" i="0" u="none" strike="noStrike" baseline="0" dirty="0">
                <a:latin typeface="CMR9"/>
              </a:rPr>
              <a:t>100-1)*(8*4) = 11</a:t>
            </a:r>
            <a:r>
              <a:rPr lang="en-US" altLang="zh-CN" sz="1200" b="0" i="0" u="none" strike="noStrike" baseline="0" dirty="0">
                <a:latin typeface="CMMI9"/>
              </a:rPr>
              <a:t>GB</a:t>
            </a:r>
            <a:r>
              <a:rPr lang="zh-CN" altLang="en-US" sz="1200" b="0" i="0" u="none" strike="noStrike" baseline="0" dirty="0">
                <a:latin typeface="CMMI9"/>
              </a:rPr>
              <a:t>空间大小</a:t>
            </a:r>
            <a:endParaRPr lang="en-US" altLang="zh-CN" sz="1200" b="0" i="0" u="none" strike="noStrike" baseline="0" dirty="0">
              <a:latin typeface="CMMI9"/>
            </a:endParaRPr>
          </a:p>
          <a:p>
            <a:endParaRPr lang="en-US" altLang="zh-CN" sz="1200" b="0" i="0" u="none" strike="noStrike" baseline="0" dirty="0">
              <a:latin typeface="CMMI9"/>
            </a:endParaRPr>
          </a:p>
          <a:p>
            <a:r>
              <a:rPr lang="zh-CN" altLang="en-US" sz="1200" b="0" i="0" u="none" strike="noStrike" baseline="0" dirty="0">
                <a:latin typeface="CMMI9"/>
              </a:rPr>
              <a:t>查</a:t>
            </a:r>
            <a:r>
              <a:rPr lang="en-US" altLang="zh-CN" sz="1200" b="0" i="0" u="none" strike="noStrike" baseline="0" dirty="0">
                <a:latin typeface="CMMI9"/>
              </a:rPr>
              <a:t>4~9</a:t>
            </a:r>
            <a:r>
              <a:rPr lang="zh-CN" altLang="en-US" sz="1200" b="0" i="0" u="none" strike="noStrike" baseline="0" dirty="0">
                <a:latin typeface="CMMI9"/>
              </a:rPr>
              <a:t>这些元素的聚合值</a:t>
            </a:r>
            <a:endParaRPr lang="en-US" altLang="zh-CN" sz="1200" b="0" i="0" u="none" strike="noStrike" baseline="0" dirty="0">
              <a:latin typeface="CMMI9"/>
            </a:endParaRPr>
          </a:p>
          <a:p>
            <a:r>
              <a:rPr lang="zh-CN" altLang="en-US" sz="1200" b="0" i="0" u="none" strike="noStrike" baseline="0" dirty="0">
                <a:latin typeface="CMMI9"/>
              </a:rPr>
              <a:t>完全二叉树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8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多个根结点用栈存起来</a:t>
            </a:r>
            <a:endParaRPr lang="en-US" altLang="zh-CN" dirty="0"/>
          </a:p>
          <a:p>
            <a:r>
              <a:rPr lang="zh-CN" altLang="en-US" dirty="0"/>
              <a:t>森林，都是满二叉树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749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250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每个格子存放单个元素的频率，第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每个格子存放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个元素的频率（做法很简答，把该元素的哈希值的最低位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去掉，即右移一位，等价于除以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，再继续后续流程），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每个格子存放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个元素的频率（哈希值右移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位即可），以此类推，最后一个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个格子，每个格子存放一半元素的频率总数，即第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个格子存放最高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的元素的总次数，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个格子存放最高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的元素的总次数。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的个数约等于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log(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不同元素的总数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90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当然还有</a:t>
            </a:r>
            <a:r>
              <a:rPr lang="en-US" altLang="zh-CN" dirty="0"/>
              <a:t>LSM</a:t>
            </a:r>
            <a:r>
              <a:rPr lang="zh-CN" altLang="en-US" dirty="0"/>
              <a:t>技术和分布式存储技术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94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涉及到的参考文献其实还有很多</a:t>
            </a:r>
            <a:endParaRPr lang="en-US" altLang="zh-CN" dirty="0"/>
          </a:p>
          <a:p>
            <a:r>
              <a:rPr lang="zh-CN" altLang="en-US" dirty="0"/>
              <a:t>没有完全列举出来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</a:t>
            </a:r>
            <a:r>
              <a:rPr lang="en-US" altLang="zh-CN" dirty="0"/>
              <a:t>PPT</a:t>
            </a:r>
            <a:r>
              <a:rPr lang="zh-CN" altLang="en-US" dirty="0"/>
              <a:t>主要在介绍时序数据当前使用到的主要技术，没有过多探讨每种技术优缺点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668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最后一页严禁写：感谢聆听，聆听是长辈对晚辈说的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</a:t>
            </a:r>
            <a:r>
              <a:rPr lang="en-US" altLang="zh-CN" dirty="0"/>
              <a:t>End</a:t>
            </a:r>
            <a:r>
              <a:rPr lang="zh-CN" altLang="en-US" dirty="0"/>
              <a:t>、</a:t>
            </a:r>
            <a:r>
              <a:rPr lang="en-US" altLang="zh-CN" dirty="0"/>
              <a:t>Question &amp; Answer</a:t>
            </a:r>
            <a:r>
              <a:rPr lang="zh-CN" altLang="en-US" dirty="0"/>
              <a:t>就行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7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首先要谈的第一个问题是：什么是时序数据库？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时序数据库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(Time Series Database, TSDB)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就是存储时序数据的数据库。</a:t>
            </a: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表中展示了一个不同时间段体温的时序数据。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7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为什么我们工程师一职都在不断开发新的数据库？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比如华为研发的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OpenGuass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，阿里研发的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能够以最小的迁移成本使用高性能、可扩张、持续可用的分布式数据服务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可能是：</a:t>
            </a:r>
          </a:p>
          <a:p>
            <a:pPr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新的业务需求？传统的数据库不能满足新的业务需求。</a:t>
            </a:r>
          </a:p>
          <a:p>
            <a:pPr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国家战略的需要？数据库可以说是软件产品领域最基本的软件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然而目前中国各行各业中，大部分使用的是国外的数据库。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比如中国五大银行使用的都是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来存储业务需求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将国家的数据交给了美国</a:t>
            </a:r>
          </a:p>
          <a:p>
            <a:pPr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资金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价格因素？互联网公司每年需要花大的代价来购买商业的数据库服务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一些资金不足的公司可能无法负担得起这笔花费。有人可能说，那可以使用开源免费的数据库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但是这些开源的数据库可能不支持一些核心业务的功能</a:t>
            </a:r>
          </a:p>
          <a:p>
            <a:pPr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的标配的是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IBM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生产的小型机、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EMC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生产的存储硬件。在当时一台小型机就要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万，两台小型机就要配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EMC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存储。</a:t>
            </a:r>
          </a:p>
          <a:p>
            <a:pPr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随着淘宝和支付宝的用户数量激增，如果要继续用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，阿里巴巴每年就要面临数亿的巨额账单，阿里咬咬牙喊出了“去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IOE”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，放弃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，使用开源的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如果说一般的数据库系统是奥拓夏利拖拉机，那么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Oracle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无疑就是数据库界的劳斯莱斯。买得起劳斯莱斯的人本就不多，会开劳斯莱斯的老司机就更加凤毛麟角。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5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物联网技术的发展：物联网时代，尤其是在工业物联网中，由于传感设备增多，生产数据速度变快，每日数据产生量是非常巨大的，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数据量太大会给记录和查询操作带来严重的性能问题。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存储数据成本：产生的大量数据需要用存储介质将数据存储起来。但是目前来说，将物联网的数据全部存储起来开销很大。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92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2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你可能会问：为什么我不能用一个“常规”（也就是非时间序列）的数据库？</a:t>
            </a:r>
          </a:p>
          <a:p>
            <a:pPr algn="just"/>
            <a:r>
              <a:rPr lang="zh-CN" altLang="en-US" sz="1800" kern="12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事实上你可以使用非时间序列数据库，也确实有人这样做：</a:t>
            </a:r>
            <a:endParaRPr lang="en-US" alt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4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A4A4A"/>
                </a:solidFill>
                <a:effectLst/>
                <a:latin typeface="Avenir"/>
              </a:rPr>
              <a:t>辆联网汽车</a:t>
            </a:r>
            <a:r>
              <a:rPr lang="zh-CN" altLang="en-US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每小时能收集 </a:t>
            </a:r>
            <a:r>
              <a:rPr lang="en-US" altLang="zh-CN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25GB </a:t>
            </a:r>
            <a:r>
              <a:rPr lang="zh-CN" altLang="en-US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数据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Connected cars will send 25 gigabytes of data to the cloud every hour — Quartz (qz.com)</a:t>
            </a:r>
            <a:endParaRPr lang="en-US" altLang="zh-CN" dirty="0"/>
          </a:p>
          <a:p>
            <a:r>
              <a:rPr lang="en-US" altLang="zh-CN" dirty="0"/>
              <a:t>https://qz.com/344466/connected-cars-will-send-25-gigabytes-of-data-to-the-cloud-every-hour/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14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Engines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收录了全世界范围内有名的数据库，并针对这些数据库其做了统计分析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zh-CN" altLang="en-US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(Time Series Database, TSDB)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列入了单独的数据库类别进行统计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943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historical trend of time Series DBMS popularity (db-engines.com)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InfluxDB</a:t>
            </a:r>
            <a:r>
              <a:rPr lang="zh-CN" altLang="en-US" dirty="0"/>
              <a:t>是当前使用范围最广的时序数据库，最受业界欢迎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9C224-6011-4E8E-8589-9A059CC0A9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2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8F82B83-FCBA-BD43-BA31-5BA79003BF5F}"/>
              </a:ext>
            </a:extLst>
          </p:cNvPr>
          <p:cNvGrpSpPr/>
          <p:nvPr userDrawn="1"/>
        </p:nvGrpSpPr>
        <p:grpSpPr>
          <a:xfrm>
            <a:off x="10098630" y="255492"/>
            <a:ext cx="1748433" cy="853669"/>
            <a:chOff x="0" y="0"/>
            <a:chExt cx="1185577" cy="578854"/>
          </a:xfrm>
        </p:grpSpPr>
        <p:pic>
          <p:nvPicPr>
            <p:cNvPr id="11" name="图片 11" descr="图片 11">
              <a:extLst>
                <a:ext uri="{FF2B5EF4-FFF2-40B4-BE49-F238E27FC236}">
                  <a16:creationId xmlns:a16="http://schemas.microsoft.com/office/drawing/2014/main" id="{18FEDE97-BB0A-EB43-95D2-8E6EE8D8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493" y="0"/>
              <a:ext cx="463085" cy="57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图片 3" descr="图片 3">
              <a:extLst>
                <a:ext uri="{FF2B5EF4-FFF2-40B4-BE49-F238E27FC236}">
                  <a16:creationId xmlns:a16="http://schemas.microsoft.com/office/drawing/2014/main" id="{426B86BD-78D4-3B4E-BF40-93443458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578856" cy="578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C1938304-98CD-294A-874D-9E3D10C4C4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" y="3428999"/>
            <a:ext cx="6076417" cy="34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icture 2">
            <a:extLst>
              <a:ext uri="{FF2B5EF4-FFF2-40B4-BE49-F238E27FC236}">
                <a16:creationId xmlns:a16="http://schemas.microsoft.com/office/drawing/2014/main" id="{A8E3ABDB-F43F-E649-A752-4B41223850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9311" b="6182"/>
          <a:stretch>
            <a:fillRect/>
          </a:stretch>
        </p:blipFill>
        <p:spPr>
          <a:xfrm>
            <a:off x="5303" y="0"/>
            <a:ext cx="6095998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6150B09-8B39-D94F-8857-03165B442BB6}"/>
              </a:ext>
            </a:extLst>
          </p:cNvPr>
          <p:cNvSpPr/>
          <p:nvPr userDrawn="1"/>
        </p:nvSpPr>
        <p:spPr>
          <a:xfrm>
            <a:off x="0" y="11016"/>
            <a:ext cx="6095997" cy="34217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70000">
                <a:schemeClr val="bg1">
                  <a:alpha val="90000"/>
                </a:schemeClr>
              </a:gs>
              <a:gs pos="33000">
                <a:schemeClr val="bg1">
                  <a:alpha val="90000"/>
                </a:scheme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</a:t>
            </a:r>
            <a:endParaRPr lang="zh-CN" altLang="en-US" dirty="0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A8112DBD-5206-B94A-A9F8-8D5192DA9C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1"/>
            <a:ext cx="6102704" cy="343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21B083F2-3C94-3846-9F47-BF5046F88550}"/>
              </a:ext>
            </a:extLst>
          </p:cNvPr>
          <p:cNvSpPr/>
          <p:nvPr userDrawn="1"/>
        </p:nvSpPr>
        <p:spPr>
          <a:xfrm>
            <a:off x="6082857" y="-1"/>
            <a:ext cx="6115847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70000">
                <a:schemeClr val="bg1">
                  <a:alpha val="90000"/>
                </a:schemeClr>
              </a:gs>
              <a:gs pos="33000">
                <a:schemeClr val="bg1">
                  <a:alpha val="90000"/>
                </a:scheme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72C4A2-39C7-8F43-BC9F-7A5B25D6AA89}"/>
              </a:ext>
            </a:extLst>
          </p:cNvPr>
          <p:cNvSpPr/>
          <p:nvPr userDrawn="1"/>
        </p:nvSpPr>
        <p:spPr>
          <a:xfrm>
            <a:off x="0" y="3428999"/>
            <a:ext cx="6101301" cy="346861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70000">
                <a:schemeClr val="bg1">
                  <a:alpha val="90000"/>
                </a:schemeClr>
              </a:gs>
              <a:gs pos="33000">
                <a:schemeClr val="bg1">
                  <a:alpha val="90000"/>
                </a:scheme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Picture 2" descr="Picture 2">
            <a:extLst>
              <a:ext uri="{FF2B5EF4-FFF2-40B4-BE49-F238E27FC236}">
                <a16:creationId xmlns:a16="http://schemas.microsoft.com/office/drawing/2014/main" id="{520CE7B1-9EBC-F149-BE7E-936A121EF34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9276" b="9275"/>
          <a:stretch>
            <a:fillRect/>
          </a:stretch>
        </p:blipFill>
        <p:spPr>
          <a:xfrm>
            <a:off x="6101300" y="3428998"/>
            <a:ext cx="6096004" cy="34290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9DC77EB-EDBD-9649-9B05-169148E60DAC}"/>
              </a:ext>
            </a:extLst>
          </p:cNvPr>
          <p:cNvSpPr/>
          <p:nvPr userDrawn="1"/>
        </p:nvSpPr>
        <p:spPr>
          <a:xfrm>
            <a:off x="6090129" y="3428999"/>
            <a:ext cx="6108307" cy="346861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70000">
                <a:schemeClr val="bg1">
                  <a:alpha val="90000"/>
                </a:schemeClr>
              </a:gs>
              <a:gs pos="33000">
                <a:schemeClr val="bg1">
                  <a:alpha val="90000"/>
                </a:scheme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6A9D60-850F-474C-BDF1-6EE05B98DDA2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B546E6A3-285F-A344-AF10-CF77CB3949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9676" y="2054348"/>
            <a:ext cx="7080490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4800" b="1" spc="6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单击此处添加封面标题</a:t>
            </a:r>
          </a:p>
        </p:txBody>
      </p:sp>
      <p:pic>
        <p:nvPicPr>
          <p:cNvPr id="41" name="图片 11" descr="图片 11">
            <a:extLst>
              <a:ext uri="{FF2B5EF4-FFF2-40B4-BE49-F238E27FC236}">
                <a16:creationId xmlns:a16="http://schemas.microsoft.com/office/drawing/2014/main" id="{DB687544-A80B-5345-A69B-67D99C9D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31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文本占位符 7">
            <a:extLst>
              <a:ext uri="{FF2B5EF4-FFF2-40B4-BE49-F238E27FC236}">
                <a16:creationId xmlns:a16="http://schemas.microsoft.com/office/drawing/2014/main" id="{D78B0A5E-5686-3041-AAE1-04F32FB97B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437" y="3628738"/>
            <a:ext cx="4754068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800" b="1" spc="6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单击此处添加作者</a:t>
            </a:r>
            <a:r>
              <a:rPr lang="en-US" altLang="zh-CN" dirty="0"/>
              <a:t>/</a:t>
            </a:r>
            <a:r>
              <a:rPr lang="zh-CN" altLang="en-US" dirty="0"/>
              <a:t>单位</a:t>
            </a:r>
          </a:p>
        </p:txBody>
      </p:sp>
      <p:sp>
        <p:nvSpPr>
          <p:cNvPr id="45" name="直接连接符 8">
            <a:extLst>
              <a:ext uri="{FF2B5EF4-FFF2-40B4-BE49-F238E27FC236}">
                <a16:creationId xmlns:a16="http://schemas.microsoft.com/office/drawing/2014/main" id="{AF58F4DA-96C5-BD43-8789-8AF25DFED5B1}"/>
              </a:ext>
            </a:extLst>
          </p:cNvPr>
          <p:cNvSpPr/>
          <p:nvPr userDrawn="1"/>
        </p:nvSpPr>
        <p:spPr>
          <a:xfrm flipV="1">
            <a:off x="6583437" y="3624967"/>
            <a:ext cx="0" cy="760639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F556FD72-43EB-B040-A418-5D97D3EA41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381867" y="4425216"/>
            <a:ext cx="3396108" cy="2408150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583FEDBB-CBF7-7E4C-82A7-717E89AD46A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067" y="5732844"/>
            <a:ext cx="4114800" cy="781050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04B7EBB9-741C-DF49-A68A-8D9A7E3994EC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5247" y="5262100"/>
            <a:ext cx="41148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B99D2-29A4-7B44-B485-F4258435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13AA63-490D-C144-8217-21FB355A3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23D5E5-0D2D-5F49-8F17-8E17B1CF3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75752-022E-384B-9FD8-98557537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FE3404-0720-D94D-A3B4-5EF58BCB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81FA48-ED76-5341-8CDC-4A62A288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92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CB8FC-D1E2-5744-BE57-C49BC296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D66A92-CD07-8E47-9881-C05008235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B608F-8EDF-B545-869E-6FFAAC94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451AE3-5C09-904A-A104-D04F572C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3281-8C7E-304C-B5A6-F0D583BF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84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661B29-3212-2244-A937-83A19B19A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25EFDB-5933-7143-BB6E-2F48142B0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F5FB0E-AB07-3149-ACB9-8BD91F8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755EB-6499-0A49-AA1E-68021E4E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1130B-7034-1442-A032-09F87189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3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EF313BC-738D-234F-A741-82FEB25B280D}"/>
              </a:ext>
            </a:extLst>
          </p:cNvPr>
          <p:cNvSpPr/>
          <p:nvPr userDrawn="1"/>
        </p:nvSpPr>
        <p:spPr>
          <a:xfrm>
            <a:off x="-1132" y="0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0B01431-B353-D44A-8EA0-76A26930C6CA}"/>
              </a:ext>
            </a:extLst>
          </p:cNvPr>
          <p:cNvSpPr/>
          <p:nvPr userDrawn="1"/>
        </p:nvSpPr>
        <p:spPr>
          <a:xfrm>
            <a:off x="5288113" y="926610"/>
            <a:ext cx="1584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91BD0AB7-EC44-AD49-B461-DCA9BD849D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3076" y="648494"/>
            <a:ext cx="2074074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rgbClr val="7E0C6E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4063B1AE-550F-814C-A23A-71203D0D6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1A85EAA3-B3AD-9942-BD08-F3A545E06C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1E14F1-67E7-744E-9F63-C9F4057764A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07" y="5593308"/>
            <a:ext cx="1812586" cy="8826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7BE49C-FF8A-654B-9911-A4ED19D3FA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81" y="757383"/>
            <a:ext cx="4004840" cy="5020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BFE2B0-AC07-7648-9580-324D0B5DF9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5" y="759089"/>
            <a:ext cx="4004840" cy="502015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A07AADD-3999-9A48-9993-E9A36149626E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C6EC06-AE80-A549-83BC-1BE96A014253}"/>
              </a:ext>
            </a:extLst>
          </p:cNvPr>
          <p:cNvSpPr txBox="1"/>
          <p:nvPr userDrawn="1"/>
        </p:nvSpPr>
        <p:spPr>
          <a:xfrm>
            <a:off x="1636734" y="3165406"/>
            <a:ext cx="9144000" cy="830997"/>
          </a:xfrm>
          <a:prstGeom prst="rect">
            <a:avLst/>
          </a:prstGeom>
          <a:solidFill>
            <a:srgbClr val="7E0C6E"/>
          </a:solidFill>
          <a:ln w="19050">
            <a:solidFill>
              <a:srgbClr val="7E0C6E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sz="4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3" name="直接连接符 5">
            <a:extLst>
              <a:ext uri="{FF2B5EF4-FFF2-40B4-BE49-F238E27FC236}">
                <a16:creationId xmlns:a16="http://schemas.microsoft.com/office/drawing/2014/main" id="{AE2EA226-0A78-9447-83B0-2E513C4E82BE}"/>
              </a:ext>
            </a:extLst>
          </p:cNvPr>
          <p:cNvCxnSpPr>
            <a:cxnSpLocks/>
          </p:cNvCxnSpPr>
          <p:nvPr userDrawn="1"/>
        </p:nvCxnSpPr>
        <p:spPr>
          <a:xfrm>
            <a:off x="1655523" y="3071990"/>
            <a:ext cx="9106422" cy="0"/>
          </a:xfrm>
          <a:prstGeom prst="line">
            <a:avLst/>
          </a:prstGeom>
          <a:noFill/>
          <a:ln w="63500" cap="sq" cmpd="sng" algn="ctr">
            <a:solidFill>
              <a:srgbClr val="7E0C6E"/>
            </a:solidFill>
            <a:prstDash val="solid"/>
          </a:ln>
          <a:effectLst/>
        </p:spPr>
      </p:cxnSp>
      <p:cxnSp>
        <p:nvCxnSpPr>
          <p:cNvPr id="24" name="直接连接符 6">
            <a:extLst>
              <a:ext uri="{FF2B5EF4-FFF2-40B4-BE49-F238E27FC236}">
                <a16:creationId xmlns:a16="http://schemas.microsoft.com/office/drawing/2014/main" id="{15E23468-51A6-ED47-9126-208F90B02E10}"/>
              </a:ext>
            </a:extLst>
          </p:cNvPr>
          <p:cNvCxnSpPr>
            <a:cxnSpLocks/>
          </p:cNvCxnSpPr>
          <p:nvPr userDrawn="1"/>
        </p:nvCxnSpPr>
        <p:spPr>
          <a:xfrm>
            <a:off x="1645878" y="4081201"/>
            <a:ext cx="9106422" cy="0"/>
          </a:xfrm>
          <a:prstGeom prst="line">
            <a:avLst/>
          </a:prstGeom>
          <a:noFill/>
          <a:ln w="63500" cap="sq" cmpd="sng" algn="ctr">
            <a:solidFill>
              <a:srgbClr val="7E0C6E"/>
            </a:solidFill>
            <a:prstDash val="solid"/>
          </a:ln>
          <a:effectLst/>
        </p:spPr>
      </p:cxnSp>
      <p:sp>
        <p:nvSpPr>
          <p:cNvPr id="11" name="文本占位符 7">
            <a:extLst>
              <a:ext uri="{FF2B5EF4-FFF2-40B4-BE49-F238E27FC236}">
                <a16:creationId xmlns:a16="http://schemas.microsoft.com/office/drawing/2014/main" id="{329FBDB5-1330-F44A-8051-D7A365B0D6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815" y="3216641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3600" b="1" spc="6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</a:p>
        </p:txBody>
      </p:sp>
      <p:pic>
        <p:nvPicPr>
          <p:cNvPr id="28" name="图片 11" descr="图片 11">
            <a:extLst>
              <a:ext uri="{FF2B5EF4-FFF2-40B4-BE49-F238E27FC236}">
                <a16:creationId xmlns:a16="http://schemas.microsoft.com/office/drawing/2014/main" id="{54648742-E745-9B40-93BE-E1EFF1553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4131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58362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>
            <a:extLst>
              <a:ext uri="{FF2B5EF4-FFF2-40B4-BE49-F238E27FC236}">
                <a16:creationId xmlns:a16="http://schemas.microsoft.com/office/drawing/2014/main" id="{181E0555-487E-E24B-AD92-D6514B4022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3">
            <a:extLst>
              <a:ext uri="{FF2B5EF4-FFF2-40B4-BE49-F238E27FC236}">
                <a16:creationId xmlns:a16="http://schemas.microsoft.com/office/drawing/2014/main" id="{11E57D23-6F82-094E-9786-C97D4F01C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7" name="文本占位符 387">
            <a:extLst>
              <a:ext uri="{FF2B5EF4-FFF2-40B4-BE49-F238E27FC236}">
                <a16:creationId xmlns:a16="http://schemas.microsoft.com/office/drawing/2014/main" id="{92948FF1-C1E2-DF41-97CA-BA3E39C411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689" y="393382"/>
            <a:ext cx="3921632" cy="540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1" spc="3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DCD13E-EDFF-B14F-A88B-547FC8D9ED82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直接连接符 8">
            <a:extLst>
              <a:ext uri="{FF2B5EF4-FFF2-40B4-BE49-F238E27FC236}">
                <a16:creationId xmlns:a16="http://schemas.microsoft.com/office/drawing/2014/main" id="{9CAA2D83-37E4-CA48-A0F7-77C09145311B}"/>
              </a:ext>
            </a:extLst>
          </p:cNvPr>
          <p:cNvSpPr/>
          <p:nvPr userDrawn="1"/>
        </p:nvSpPr>
        <p:spPr>
          <a:xfrm>
            <a:off x="348380" y="286690"/>
            <a:ext cx="616507" cy="0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1" name="直接连接符 8">
            <a:extLst>
              <a:ext uri="{FF2B5EF4-FFF2-40B4-BE49-F238E27FC236}">
                <a16:creationId xmlns:a16="http://schemas.microsoft.com/office/drawing/2014/main" id="{FF439AD1-A026-FD4A-A919-1C4A7DADE343}"/>
              </a:ext>
            </a:extLst>
          </p:cNvPr>
          <p:cNvSpPr/>
          <p:nvPr userDrawn="1"/>
        </p:nvSpPr>
        <p:spPr>
          <a:xfrm flipV="1">
            <a:off x="1049556" y="277441"/>
            <a:ext cx="547461" cy="9249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2" name="直接连接符 8">
            <a:extLst>
              <a:ext uri="{FF2B5EF4-FFF2-40B4-BE49-F238E27FC236}">
                <a16:creationId xmlns:a16="http://schemas.microsoft.com/office/drawing/2014/main" id="{2737B2DB-DCD4-5A43-8A83-4551E8E3DE33}"/>
              </a:ext>
            </a:extLst>
          </p:cNvPr>
          <p:cNvSpPr/>
          <p:nvPr userDrawn="1"/>
        </p:nvSpPr>
        <p:spPr>
          <a:xfrm>
            <a:off x="348381" y="295167"/>
            <a:ext cx="0" cy="368713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44" name="直接连接符 8">
            <a:extLst>
              <a:ext uri="{FF2B5EF4-FFF2-40B4-BE49-F238E27FC236}">
                <a16:creationId xmlns:a16="http://schemas.microsoft.com/office/drawing/2014/main" id="{8B0B0DEA-EFA3-DC43-B20F-551766CF3AE7}"/>
              </a:ext>
            </a:extLst>
          </p:cNvPr>
          <p:cNvSpPr/>
          <p:nvPr userDrawn="1"/>
        </p:nvSpPr>
        <p:spPr>
          <a:xfrm rot="5400000" flipV="1">
            <a:off x="233181" y="848560"/>
            <a:ext cx="230399" cy="0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3" name="灯片编号占位符 5">
            <a:extLst>
              <a:ext uri="{FF2B5EF4-FFF2-40B4-BE49-F238E27FC236}">
                <a16:creationId xmlns:a16="http://schemas.microsoft.com/office/drawing/2014/main" id="{2293D9D6-2672-CA43-A771-AF33C71C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7899" y="6479044"/>
            <a:ext cx="2743200" cy="363600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92A5940-16F4-B646-9F0C-214B0F700ED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5" name="图片 11" descr="图片 11">
            <a:extLst>
              <a:ext uri="{FF2B5EF4-FFF2-40B4-BE49-F238E27FC236}">
                <a16:creationId xmlns:a16="http://schemas.microsoft.com/office/drawing/2014/main" id="{5D016BB4-C5A2-B84A-AE2F-D10D2A4C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31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54196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00E0BFE-041F-7A47-AEDB-B7B18C143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3">
            <a:extLst>
              <a:ext uri="{FF2B5EF4-FFF2-40B4-BE49-F238E27FC236}">
                <a16:creationId xmlns:a16="http://schemas.microsoft.com/office/drawing/2014/main" id="{717E145D-C3DC-A24F-A28B-6CE5FBC0A5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9B7E83-C57D-B34C-B5CB-BF9D3DEF7816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占位符 387">
            <a:extLst>
              <a:ext uri="{FF2B5EF4-FFF2-40B4-BE49-F238E27FC236}">
                <a16:creationId xmlns:a16="http://schemas.microsoft.com/office/drawing/2014/main" id="{E1858CE1-98B8-5A45-BF09-1E2ADC9A97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689" y="393382"/>
            <a:ext cx="3921632" cy="540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1" spc="3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</a:p>
        </p:txBody>
      </p:sp>
      <p:sp>
        <p:nvSpPr>
          <p:cNvPr id="25" name="直接连接符 8">
            <a:extLst>
              <a:ext uri="{FF2B5EF4-FFF2-40B4-BE49-F238E27FC236}">
                <a16:creationId xmlns:a16="http://schemas.microsoft.com/office/drawing/2014/main" id="{426C123F-96B9-CF45-82CE-D2D140050067}"/>
              </a:ext>
            </a:extLst>
          </p:cNvPr>
          <p:cNvSpPr/>
          <p:nvPr userDrawn="1"/>
        </p:nvSpPr>
        <p:spPr>
          <a:xfrm>
            <a:off x="348380" y="286690"/>
            <a:ext cx="616507" cy="0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直接连接符 8">
            <a:extLst>
              <a:ext uri="{FF2B5EF4-FFF2-40B4-BE49-F238E27FC236}">
                <a16:creationId xmlns:a16="http://schemas.microsoft.com/office/drawing/2014/main" id="{C007F1AB-7E1E-654D-A051-ED3FB27AE4B7}"/>
              </a:ext>
            </a:extLst>
          </p:cNvPr>
          <p:cNvSpPr/>
          <p:nvPr userDrawn="1"/>
        </p:nvSpPr>
        <p:spPr>
          <a:xfrm flipV="1">
            <a:off x="1049556" y="277441"/>
            <a:ext cx="547461" cy="9249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7" name="直接连接符 8">
            <a:extLst>
              <a:ext uri="{FF2B5EF4-FFF2-40B4-BE49-F238E27FC236}">
                <a16:creationId xmlns:a16="http://schemas.microsoft.com/office/drawing/2014/main" id="{0EAEAB56-A163-F94D-ABCE-3DA280E8F7A6}"/>
              </a:ext>
            </a:extLst>
          </p:cNvPr>
          <p:cNvSpPr/>
          <p:nvPr userDrawn="1"/>
        </p:nvSpPr>
        <p:spPr>
          <a:xfrm>
            <a:off x="348381" y="295167"/>
            <a:ext cx="0" cy="368713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8" name="直接连接符 8">
            <a:extLst>
              <a:ext uri="{FF2B5EF4-FFF2-40B4-BE49-F238E27FC236}">
                <a16:creationId xmlns:a16="http://schemas.microsoft.com/office/drawing/2014/main" id="{BAA9F432-881A-3844-9CE0-6151B87CAD5B}"/>
              </a:ext>
            </a:extLst>
          </p:cNvPr>
          <p:cNvSpPr/>
          <p:nvPr userDrawn="1"/>
        </p:nvSpPr>
        <p:spPr>
          <a:xfrm rot="5400000" flipV="1">
            <a:off x="233181" y="848560"/>
            <a:ext cx="230399" cy="0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9" name="灯片编号占位符 5">
            <a:extLst>
              <a:ext uri="{FF2B5EF4-FFF2-40B4-BE49-F238E27FC236}">
                <a16:creationId xmlns:a16="http://schemas.microsoft.com/office/drawing/2014/main" id="{062CD63F-468D-D241-A049-C2EC2596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7899" y="6479044"/>
            <a:ext cx="2743200" cy="363600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92A5940-16F4-B646-9F0C-214B0F700ED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5" name="图片 11" descr="图片 11">
            <a:extLst>
              <a:ext uri="{FF2B5EF4-FFF2-40B4-BE49-F238E27FC236}">
                <a16:creationId xmlns:a16="http://schemas.microsoft.com/office/drawing/2014/main" id="{78CE6191-EC48-3749-8134-AE1D6D86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31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4089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Picture 2">
            <a:extLst>
              <a:ext uri="{FF2B5EF4-FFF2-40B4-BE49-F238E27FC236}">
                <a16:creationId xmlns:a16="http://schemas.microsoft.com/office/drawing/2014/main" id="{9B996902-1FCF-734D-94A6-BC7FC6C2A5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9276" b="927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矩形 13">
            <a:extLst>
              <a:ext uri="{FF2B5EF4-FFF2-40B4-BE49-F238E27FC236}">
                <a16:creationId xmlns:a16="http://schemas.microsoft.com/office/drawing/2014/main" id="{8C9CD7C2-0589-FF42-BC66-9185249AC9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" name="文本占位符 387">
            <a:extLst>
              <a:ext uri="{FF2B5EF4-FFF2-40B4-BE49-F238E27FC236}">
                <a16:creationId xmlns:a16="http://schemas.microsoft.com/office/drawing/2014/main" id="{49EE266F-41CD-9548-923E-5B90322684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689" y="393382"/>
            <a:ext cx="3921632" cy="540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1" spc="3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6E68DE-F752-B245-A3BF-718EC814AA19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直接连接符 8">
            <a:extLst>
              <a:ext uri="{FF2B5EF4-FFF2-40B4-BE49-F238E27FC236}">
                <a16:creationId xmlns:a16="http://schemas.microsoft.com/office/drawing/2014/main" id="{97C77A2C-EC57-4445-8D5C-531D815DC4EC}"/>
              </a:ext>
            </a:extLst>
          </p:cNvPr>
          <p:cNvSpPr/>
          <p:nvPr userDrawn="1"/>
        </p:nvSpPr>
        <p:spPr>
          <a:xfrm>
            <a:off x="348380" y="286690"/>
            <a:ext cx="616507" cy="0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9" name="直接连接符 8">
            <a:extLst>
              <a:ext uri="{FF2B5EF4-FFF2-40B4-BE49-F238E27FC236}">
                <a16:creationId xmlns:a16="http://schemas.microsoft.com/office/drawing/2014/main" id="{03A41FD7-41A4-9E40-8885-C12FA8278D4B}"/>
              </a:ext>
            </a:extLst>
          </p:cNvPr>
          <p:cNvSpPr/>
          <p:nvPr userDrawn="1"/>
        </p:nvSpPr>
        <p:spPr>
          <a:xfrm flipV="1">
            <a:off x="1049556" y="277441"/>
            <a:ext cx="547461" cy="9249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0" name="直接连接符 8">
            <a:extLst>
              <a:ext uri="{FF2B5EF4-FFF2-40B4-BE49-F238E27FC236}">
                <a16:creationId xmlns:a16="http://schemas.microsoft.com/office/drawing/2014/main" id="{A6C03391-BFD3-9F4A-B843-18C4AD8FC6F4}"/>
              </a:ext>
            </a:extLst>
          </p:cNvPr>
          <p:cNvSpPr/>
          <p:nvPr userDrawn="1"/>
        </p:nvSpPr>
        <p:spPr>
          <a:xfrm>
            <a:off x="348381" y="295167"/>
            <a:ext cx="0" cy="368713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1" name="直接连接符 8">
            <a:extLst>
              <a:ext uri="{FF2B5EF4-FFF2-40B4-BE49-F238E27FC236}">
                <a16:creationId xmlns:a16="http://schemas.microsoft.com/office/drawing/2014/main" id="{7148EEE3-D872-AD41-B609-A7558D48F171}"/>
              </a:ext>
            </a:extLst>
          </p:cNvPr>
          <p:cNvSpPr/>
          <p:nvPr userDrawn="1"/>
        </p:nvSpPr>
        <p:spPr>
          <a:xfrm rot="5400000" flipV="1">
            <a:off x="233181" y="848560"/>
            <a:ext cx="230399" cy="0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00E18C97-1F5C-534C-BE53-A7AB886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7899" y="6479044"/>
            <a:ext cx="2743200" cy="363600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92A5940-16F4-B646-9F0C-214B0F700ED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5" name="图片 11" descr="图片 11">
            <a:extLst>
              <a:ext uri="{FF2B5EF4-FFF2-40B4-BE49-F238E27FC236}">
                <a16:creationId xmlns:a16="http://schemas.microsoft.com/office/drawing/2014/main" id="{44E06470-61B7-F346-AC64-180234A5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583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94347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6F98A9CF-816F-4837-8055-912EBCEF2E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9311" b="6182"/>
          <a:stretch>
            <a:fillRect/>
          </a:stretch>
        </p:blipFill>
        <p:spPr>
          <a:xfrm>
            <a:off x="-1132" y="-19806"/>
            <a:ext cx="12193131" cy="689761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1E8E0B0-30F0-47F2-80AF-DB5496F5E98B}"/>
              </a:ext>
            </a:extLst>
          </p:cNvPr>
          <p:cNvSpPr/>
          <p:nvPr userDrawn="1"/>
        </p:nvSpPr>
        <p:spPr>
          <a:xfrm>
            <a:off x="0" y="-39611"/>
            <a:ext cx="12191999" cy="693722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70000">
                <a:schemeClr val="bg1">
                  <a:alpha val="90000"/>
                </a:schemeClr>
              </a:gs>
              <a:gs pos="33000">
                <a:schemeClr val="bg1">
                  <a:alpha val="90000"/>
                </a:schemeClr>
              </a:gs>
              <a:gs pos="50000">
                <a:schemeClr val="bg1">
                  <a:alpha val="90000"/>
                </a:schemeClr>
              </a:gs>
              <a:gs pos="100000">
                <a:schemeClr val="bg1">
                  <a:alpha val="9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</a:t>
            </a:r>
            <a:endParaRPr lang="zh-CN" altLang="en-US" dirty="0"/>
          </a:p>
        </p:txBody>
      </p:sp>
      <p:sp>
        <p:nvSpPr>
          <p:cNvPr id="12" name="文本占位符 387">
            <a:extLst>
              <a:ext uri="{FF2B5EF4-FFF2-40B4-BE49-F238E27FC236}">
                <a16:creationId xmlns:a16="http://schemas.microsoft.com/office/drawing/2014/main" id="{49EE266F-41CD-9548-923E-5B90322684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689" y="393382"/>
            <a:ext cx="3921632" cy="540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1" spc="300">
                <a:solidFill>
                  <a:srgbClr val="7E0C6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6E68DE-F752-B245-A3BF-718EC814AA19}"/>
              </a:ext>
            </a:extLst>
          </p:cNvPr>
          <p:cNvSpPr/>
          <p:nvPr userDrawn="1"/>
        </p:nvSpPr>
        <p:spPr>
          <a:xfrm>
            <a:off x="-1131" y="6521829"/>
            <a:ext cx="12193131" cy="375782"/>
          </a:xfrm>
          <a:prstGeom prst="rect">
            <a:avLst/>
          </a:prstGeom>
          <a:gradFill>
            <a:gsLst>
              <a:gs pos="0">
                <a:srgbClr val="7E0C6E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直接连接符 8">
            <a:extLst>
              <a:ext uri="{FF2B5EF4-FFF2-40B4-BE49-F238E27FC236}">
                <a16:creationId xmlns:a16="http://schemas.microsoft.com/office/drawing/2014/main" id="{97C77A2C-EC57-4445-8D5C-531D815DC4EC}"/>
              </a:ext>
            </a:extLst>
          </p:cNvPr>
          <p:cNvSpPr/>
          <p:nvPr userDrawn="1"/>
        </p:nvSpPr>
        <p:spPr>
          <a:xfrm>
            <a:off x="348380" y="286690"/>
            <a:ext cx="616507" cy="0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9" name="直接连接符 8">
            <a:extLst>
              <a:ext uri="{FF2B5EF4-FFF2-40B4-BE49-F238E27FC236}">
                <a16:creationId xmlns:a16="http://schemas.microsoft.com/office/drawing/2014/main" id="{03A41FD7-41A4-9E40-8885-C12FA8278D4B}"/>
              </a:ext>
            </a:extLst>
          </p:cNvPr>
          <p:cNvSpPr/>
          <p:nvPr userDrawn="1"/>
        </p:nvSpPr>
        <p:spPr>
          <a:xfrm flipV="1">
            <a:off x="1049556" y="277441"/>
            <a:ext cx="547461" cy="9249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0" name="直接连接符 8">
            <a:extLst>
              <a:ext uri="{FF2B5EF4-FFF2-40B4-BE49-F238E27FC236}">
                <a16:creationId xmlns:a16="http://schemas.microsoft.com/office/drawing/2014/main" id="{A6C03391-BFD3-9F4A-B843-18C4AD8FC6F4}"/>
              </a:ext>
            </a:extLst>
          </p:cNvPr>
          <p:cNvSpPr/>
          <p:nvPr userDrawn="1"/>
        </p:nvSpPr>
        <p:spPr>
          <a:xfrm>
            <a:off x="348381" y="295167"/>
            <a:ext cx="0" cy="368713"/>
          </a:xfrm>
          <a:prstGeom prst="line">
            <a:avLst/>
          </a:prstGeom>
          <a:ln w="38100" cap="rnd">
            <a:solidFill>
              <a:srgbClr val="7E0C6E"/>
            </a:solidFill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1" name="直接连接符 8">
            <a:extLst>
              <a:ext uri="{FF2B5EF4-FFF2-40B4-BE49-F238E27FC236}">
                <a16:creationId xmlns:a16="http://schemas.microsoft.com/office/drawing/2014/main" id="{7148EEE3-D872-AD41-B609-A7558D48F171}"/>
              </a:ext>
            </a:extLst>
          </p:cNvPr>
          <p:cNvSpPr/>
          <p:nvPr userDrawn="1"/>
        </p:nvSpPr>
        <p:spPr>
          <a:xfrm rot="5400000" flipV="1">
            <a:off x="233181" y="848560"/>
            <a:ext cx="230399" cy="0"/>
          </a:xfrm>
          <a:prstGeom prst="line">
            <a:avLst/>
          </a:prstGeom>
          <a:ln w="38100" cap="rnd">
            <a:solidFill>
              <a:srgbClr val="7E0C6E"/>
            </a:solidFill>
            <a:prstDash val="sysDot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4" name="灯片编号占位符 5">
            <a:extLst>
              <a:ext uri="{FF2B5EF4-FFF2-40B4-BE49-F238E27FC236}">
                <a16:creationId xmlns:a16="http://schemas.microsoft.com/office/drawing/2014/main" id="{00E18C97-1F5C-534C-BE53-A7AB886B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7899" y="6479044"/>
            <a:ext cx="2743200" cy="363600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92A5940-16F4-B646-9F0C-214B0F700ED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15" name="图片 11" descr="图片 11">
            <a:extLst>
              <a:ext uri="{FF2B5EF4-FFF2-40B4-BE49-F238E27FC236}">
                <a16:creationId xmlns:a16="http://schemas.microsoft.com/office/drawing/2014/main" id="{44E06470-61B7-F346-AC64-180234A5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583" y="250246"/>
            <a:ext cx="682936" cy="85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7290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32392-54F1-D649-B8BC-4492596B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4838E7-889E-EB49-BAF6-A169C43D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7C47AE-0D09-F946-9F03-972FEF5A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2C69F7-CFE0-CA4B-99EC-22695429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338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EC512C-B168-8C43-8BC8-C18D789B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4BC02A-59B3-BE4C-A7EF-E7E1BB28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516868-4D87-4B42-85D3-873548D6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5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15950-772F-8B44-A8B3-7B819C06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66336D-517A-D242-876D-ACC3E59C7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5040E7-C8BA-1D4D-9E45-B0F08D1AB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8D345-CD25-5449-8674-D80A28EC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2CB54-05E8-0745-A1CA-0FC53D9E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DA08CE-6D74-E949-A0D0-96235B52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89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2A49F0-9532-7448-988A-27265CEB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23BA2-F80E-5149-BEF8-867B8E32A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11D44-AA1E-FF46-A5F7-5A2DEA3BE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F6C86-5577-2544-A64A-DE08014EED7C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661C8-6411-0D4A-B0CA-84173E5F8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574F2-87D9-9942-9D48-3827C3DEC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5940-16F4-B646-9F0C-214B0F700ED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08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49" r:id="rId3"/>
    <p:sldLayoutId id="2147483650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039F2B-0138-5A45-82E6-1542C4B44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750" y="2054348"/>
            <a:ext cx="7813999" cy="756868"/>
          </a:xfrm>
        </p:spPr>
        <p:txBody>
          <a:bodyPr/>
          <a:lstStyle/>
          <a:p>
            <a:r>
              <a:rPr kumimoji="1" lang="zh-CN" altLang="en-US" dirty="0"/>
              <a:t>时序数据库相关技术简介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D86FA8-E44C-CD4F-8B44-2959779CC7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3435" y="3628738"/>
            <a:ext cx="4798940" cy="756868"/>
          </a:xfrm>
        </p:spPr>
        <p:txBody>
          <a:bodyPr/>
          <a:lstStyle/>
          <a:p>
            <a:pPr algn="l"/>
            <a:r>
              <a:rPr kumimoji="1" lang="zh-CN" altLang="en-US" dirty="0"/>
              <a:t>南京大学</a:t>
            </a:r>
            <a:r>
              <a:rPr kumimoji="1" lang="en-US" altLang="zh-CN" dirty="0"/>
              <a:t> </a:t>
            </a:r>
            <a:r>
              <a:rPr kumimoji="1" lang="zh-CN" altLang="en-US" dirty="0"/>
              <a:t>刘世喆</a:t>
            </a:r>
          </a:p>
        </p:txBody>
      </p:sp>
    </p:spTree>
    <p:extLst>
      <p:ext uri="{BB962C8B-B14F-4D97-AF65-F5344CB8AC3E}">
        <p14:creationId xmlns:p14="http://schemas.microsoft.com/office/powerpoint/2010/main" val="51954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855F8C-E23C-401F-83B5-74B73B6F52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8" y="393382"/>
            <a:ext cx="4977567" cy="540996"/>
          </a:xfrm>
        </p:spPr>
        <p:txBody>
          <a:bodyPr/>
          <a:lstStyle/>
          <a:p>
            <a:r>
              <a:rPr lang="zh-CN" altLang="en-US" dirty="0"/>
              <a:t>时序数据库分数排名图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F08A9-C59E-4BBD-9E4B-F230D2CE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79" y="1338883"/>
            <a:ext cx="9015241" cy="46562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1B2845-016C-4B46-9877-880321C253B0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</p:spTree>
    <p:extLst>
      <p:ext uri="{BB962C8B-B14F-4D97-AF65-F5344CB8AC3E}">
        <p14:creationId xmlns:p14="http://schemas.microsoft.com/office/powerpoint/2010/main" val="210051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C46830-3F9C-42B1-A3AE-040AC63705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8" y="393382"/>
            <a:ext cx="4700475" cy="540996"/>
          </a:xfrm>
        </p:spPr>
        <p:txBody>
          <a:bodyPr/>
          <a:lstStyle/>
          <a:p>
            <a:r>
              <a:rPr lang="zh-CN" altLang="en-US" dirty="0"/>
              <a:t>时序数据库分数排名表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DF88AF-3CDD-4096-9FD8-C721961B40D2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E29583-BBBE-4B59-8A3B-BDBE21E3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360"/>
            <a:ext cx="6153750" cy="4551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44DF2A-1838-41B3-8897-35955593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79" y="1249360"/>
            <a:ext cx="5944721" cy="455142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0ED0B77-F067-4A07-B0B1-200FDF6B3EB8}"/>
              </a:ext>
            </a:extLst>
          </p:cNvPr>
          <p:cNvCxnSpPr>
            <a:cxnSpLocks/>
          </p:cNvCxnSpPr>
          <p:nvPr/>
        </p:nvCxnSpPr>
        <p:spPr>
          <a:xfrm>
            <a:off x="6764055" y="633115"/>
            <a:ext cx="789140" cy="752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775F4F-8341-41A5-8D2D-B88E9CC24CA9}"/>
              </a:ext>
            </a:extLst>
          </p:cNvPr>
          <p:cNvCxnSpPr>
            <a:cxnSpLocks/>
          </p:cNvCxnSpPr>
          <p:nvPr/>
        </p:nvCxnSpPr>
        <p:spPr>
          <a:xfrm flipH="1">
            <a:off x="8605381" y="402282"/>
            <a:ext cx="764088" cy="2257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2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BA2259-4E9D-4523-AB92-82D0CB6BD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8" y="393382"/>
            <a:ext cx="5722449" cy="540996"/>
          </a:xfrm>
        </p:spPr>
        <p:txBody>
          <a:bodyPr/>
          <a:lstStyle/>
          <a:p>
            <a:r>
              <a:rPr lang="zh-CN" altLang="en-US" dirty="0"/>
              <a:t>时序数据库产品诞生时间表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856E5B3-C550-4C24-B6DC-A12B0D817E21}"/>
              </a:ext>
            </a:extLst>
          </p:cNvPr>
          <p:cNvSpPr/>
          <p:nvPr/>
        </p:nvSpPr>
        <p:spPr>
          <a:xfrm>
            <a:off x="7109200" y="763756"/>
            <a:ext cx="1259846" cy="2357108"/>
          </a:xfrm>
          <a:prstGeom prst="ellipse">
            <a:avLst/>
          </a:prstGeom>
          <a:solidFill>
            <a:srgbClr val="FF66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19EEF3C-A79F-4E1C-888F-C276F3FEBB37}"/>
              </a:ext>
            </a:extLst>
          </p:cNvPr>
          <p:cNvSpPr/>
          <p:nvPr/>
        </p:nvSpPr>
        <p:spPr>
          <a:xfrm>
            <a:off x="452438" y="2890121"/>
            <a:ext cx="11287124" cy="88392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08B4F00-B6DE-4346-8BD9-196DD1747C63}"/>
              </a:ext>
            </a:extLst>
          </p:cNvPr>
          <p:cNvCxnSpPr>
            <a:cxnSpLocks/>
          </p:cNvCxnSpPr>
          <p:nvPr/>
        </p:nvCxnSpPr>
        <p:spPr>
          <a:xfrm flipV="1">
            <a:off x="996369" y="1955012"/>
            <a:ext cx="0" cy="118285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417C8C1-D0CC-47CE-A3B1-2CAF68A1F4EB}"/>
              </a:ext>
            </a:extLst>
          </p:cNvPr>
          <p:cNvCxnSpPr/>
          <p:nvPr/>
        </p:nvCxnSpPr>
        <p:spPr>
          <a:xfrm flipV="1">
            <a:off x="2779405" y="215328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751395-43A5-42F4-BAB5-A334B4DFEE7A}"/>
              </a:ext>
            </a:extLst>
          </p:cNvPr>
          <p:cNvSpPr txBox="1"/>
          <p:nvPr/>
        </p:nvSpPr>
        <p:spPr>
          <a:xfrm>
            <a:off x="392067" y="1287469"/>
            <a:ext cx="124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1999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RRDTool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11D9C2-CB6B-4565-B42E-A28009035504}"/>
              </a:ext>
            </a:extLst>
          </p:cNvPr>
          <p:cNvSpPr txBox="1"/>
          <p:nvPr/>
        </p:nvSpPr>
        <p:spPr>
          <a:xfrm>
            <a:off x="1574353" y="43065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2008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Graphite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702A1C-4374-45FC-9996-1334065873AE}"/>
              </a:ext>
            </a:extLst>
          </p:cNvPr>
          <p:cNvSpPr txBox="1"/>
          <p:nvPr/>
        </p:nvSpPr>
        <p:spPr>
          <a:xfrm>
            <a:off x="2064078" y="1506950"/>
            <a:ext cx="143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2011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OpenTSDB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9B5613-024C-444B-A4FE-5910A83AC43E}"/>
              </a:ext>
            </a:extLst>
          </p:cNvPr>
          <p:cNvSpPr txBox="1"/>
          <p:nvPr/>
        </p:nvSpPr>
        <p:spPr>
          <a:xfrm>
            <a:off x="2773005" y="500797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2013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28131E-C93F-4463-8926-1F50EFECAAF9}"/>
              </a:ext>
            </a:extLst>
          </p:cNvPr>
          <p:cNvSpPr txBox="1"/>
          <p:nvPr/>
        </p:nvSpPr>
        <p:spPr>
          <a:xfrm>
            <a:off x="3360932" y="113533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Gorilla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13E778-F51A-4558-9984-2AA4E760FACE}"/>
              </a:ext>
            </a:extLst>
          </p:cNvPr>
          <p:cNvSpPr txBox="1"/>
          <p:nvPr/>
        </p:nvSpPr>
        <p:spPr>
          <a:xfrm>
            <a:off x="3706354" y="426858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PTSDB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067C8D-4DE7-4106-B9DE-3CC8D3D5AA5F}"/>
              </a:ext>
            </a:extLst>
          </p:cNvPr>
          <p:cNvSpPr txBox="1"/>
          <p:nvPr/>
        </p:nvSpPr>
        <p:spPr>
          <a:xfrm>
            <a:off x="4824510" y="155220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BtrDB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52CD88-9E35-46E4-8957-9FF537EDD0BD}"/>
              </a:ext>
            </a:extLst>
          </p:cNvPr>
          <p:cNvSpPr txBox="1"/>
          <p:nvPr/>
        </p:nvSpPr>
        <p:spPr>
          <a:xfrm>
            <a:off x="6032263" y="156245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TSI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D8D206-637A-4822-9548-DD85C955E398}"/>
              </a:ext>
            </a:extLst>
          </p:cNvPr>
          <p:cNvSpPr txBox="1"/>
          <p:nvPr/>
        </p:nvSpPr>
        <p:spPr>
          <a:xfrm>
            <a:off x="5293241" y="491491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TimeScale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09E3E-F81F-4142-9EC9-4A8CFB3B6261}"/>
              </a:ext>
            </a:extLst>
          </p:cNvPr>
          <p:cNvSpPr txBox="1"/>
          <p:nvPr/>
        </p:nvSpPr>
        <p:spPr>
          <a:xfrm>
            <a:off x="6523949" y="4532312"/>
            <a:ext cx="149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TimeStream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E593EA5-7A6A-4885-8448-F38F2105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49" y="4007731"/>
            <a:ext cx="1051651" cy="320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7B68DF-1D7C-4ABD-8B28-A983F9A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41" y="2380989"/>
            <a:ext cx="1226926" cy="2972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C7E5CE-CDB4-4AA3-9473-013194637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324" y="4331442"/>
            <a:ext cx="944962" cy="3124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E858CB-3F3B-4126-8784-D6276AD43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93" y="2393898"/>
            <a:ext cx="898106" cy="352367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7413E82-66D3-4321-BC1B-352E0FFD89B9}"/>
              </a:ext>
            </a:extLst>
          </p:cNvPr>
          <p:cNvCxnSpPr>
            <a:cxnSpLocks/>
          </p:cNvCxnSpPr>
          <p:nvPr/>
        </p:nvCxnSpPr>
        <p:spPr>
          <a:xfrm>
            <a:off x="2163405" y="3563046"/>
            <a:ext cx="0" cy="76475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11FE9C-8306-46EE-82AF-549D4FD4B1FF}"/>
              </a:ext>
            </a:extLst>
          </p:cNvPr>
          <p:cNvCxnSpPr>
            <a:cxnSpLocks/>
          </p:cNvCxnSpPr>
          <p:nvPr/>
        </p:nvCxnSpPr>
        <p:spPr>
          <a:xfrm>
            <a:off x="3458805" y="3563046"/>
            <a:ext cx="0" cy="14110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AAE7123-DEAF-4C63-BC07-6E252BB70450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4046732" y="1781667"/>
            <a:ext cx="4218" cy="135620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358EAC07-BAAB-4DE1-9F50-BCCCCB723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631" y="2328046"/>
            <a:ext cx="354321" cy="374921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F8096D8-6BE1-4260-B6AE-C25C6340A0C4}"/>
              </a:ext>
            </a:extLst>
          </p:cNvPr>
          <p:cNvCxnSpPr>
            <a:cxnSpLocks/>
          </p:cNvCxnSpPr>
          <p:nvPr/>
        </p:nvCxnSpPr>
        <p:spPr>
          <a:xfrm>
            <a:off x="4392154" y="3552024"/>
            <a:ext cx="0" cy="7779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5FCEF41-E300-47BF-AFF9-F648DF66BC7F}"/>
              </a:ext>
            </a:extLst>
          </p:cNvPr>
          <p:cNvCxnSpPr>
            <a:cxnSpLocks/>
          </p:cNvCxnSpPr>
          <p:nvPr/>
        </p:nvCxnSpPr>
        <p:spPr>
          <a:xfrm>
            <a:off x="6021076" y="3552024"/>
            <a:ext cx="0" cy="14110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5C85699-D9F7-4C15-A29C-79FBAB61EDB0}"/>
              </a:ext>
            </a:extLst>
          </p:cNvPr>
          <p:cNvCxnSpPr/>
          <p:nvPr/>
        </p:nvCxnSpPr>
        <p:spPr>
          <a:xfrm flipV="1">
            <a:off x="5544377" y="2162509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3D5759D-DB60-44DF-B474-4304A68640F9}"/>
              </a:ext>
            </a:extLst>
          </p:cNvPr>
          <p:cNvCxnSpPr/>
          <p:nvPr/>
        </p:nvCxnSpPr>
        <p:spPr>
          <a:xfrm flipV="1">
            <a:off x="6718063" y="216442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D34B4E29-7440-4911-AA70-0C87F0D56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2" y="2378544"/>
            <a:ext cx="995918" cy="334201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2E15A3E-D056-4EAA-86E4-2CC8029B5E75}"/>
              </a:ext>
            </a:extLst>
          </p:cNvPr>
          <p:cNvCxnSpPr>
            <a:cxnSpLocks/>
          </p:cNvCxnSpPr>
          <p:nvPr/>
        </p:nvCxnSpPr>
        <p:spPr>
          <a:xfrm>
            <a:off x="7271935" y="3530287"/>
            <a:ext cx="0" cy="1039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1C64DD1-39D4-4122-AAB6-EE2881B2EAFF}"/>
              </a:ext>
            </a:extLst>
          </p:cNvPr>
          <p:cNvCxnSpPr/>
          <p:nvPr/>
        </p:nvCxnSpPr>
        <p:spPr>
          <a:xfrm flipV="1">
            <a:off x="10485799" y="206716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EC28B68-4BAF-422D-888A-C6102A2FF5DD}"/>
              </a:ext>
            </a:extLst>
          </p:cNvPr>
          <p:cNvSpPr txBox="1"/>
          <p:nvPr/>
        </p:nvSpPr>
        <p:spPr>
          <a:xfrm>
            <a:off x="9794546" y="1443031"/>
            <a:ext cx="137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  <a:p>
            <a:pPr algn="ctr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ByteSeries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9E2729E-C4C2-4176-BA8F-A87C97EBC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7521" y="2473860"/>
            <a:ext cx="995919" cy="30453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B47C1D7-1DD3-445D-917E-FCBF796E344B}"/>
              </a:ext>
            </a:extLst>
          </p:cNvPr>
          <p:cNvSpPr txBox="1"/>
          <p:nvPr/>
        </p:nvSpPr>
        <p:spPr>
          <a:xfrm>
            <a:off x="9570764" y="5007970"/>
            <a:ext cx="124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u="none" strike="noStrike" baseline="0" dirty="0">
                <a:latin typeface="NimbusSanL-Bold"/>
              </a:rPr>
              <a:t>2020</a:t>
            </a:r>
          </a:p>
          <a:p>
            <a:pPr algn="ctr"/>
            <a:r>
              <a:rPr lang="en-US" altLang="zh-CN" sz="1800" b="1" i="0" u="none" strike="noStrike" baseline="0" dirty="0">
                <a:latin typeface="NimbusSanL-Bold"/>
              </a:rPr>
              <a:t>Monarch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E7D7007-C09E-4506-92C7-EA27C076A8BF}"/>
              </a:ext>
            </a:extLst>
          </p:cNvPr>
          <p:cNvCxnSpPr>
            <a:cxnSpLocks/>
          </p:cNvCxnSpPr>
          <p:nvPr/>
        </p:nvCxnSpPr>
        <p:spPr>
          <a:xfrm>
            <a:off x="10145959" y="3573678"/>
            <a:ext cx="0" cy="138981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190C56DF-6A63-4D64-B5CE-96C3868D3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2759" y="3726639"/>
            <a:ext cx="1350474" cy="32849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9C42B3C-96E8-48F6-BB59-FD340804D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3382" y="3759195"/>
            <a:ext cx="1101878" cy="281092"/>
          </a:xfrm>
          <a:prstGeom prst="rect">
            <a:avLst/>
          </a:pr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4310A0A-6360-4873-9299-310AAE313040}"/>
              </a:ext>
            </a:extLst>
          </p:cNvPr>
          <p:cNvCxnSpPr/>
          <p:nvPr/>
        </p:nvCxnSpPr>
        <p:spPr>
          <a:xfrm flipV="1">
            <a:off x="7698124" y="215328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BFFCCAA-DC0D-473B-860A-AD52E17FAF39}"/>
              </a:ext>
            </a:extLst>
          </p:cNvPr>
          <p:cNvSpPr txBox="1"/>
          <p:nvPr/>
        </p:nvSpPr>
        <p:spPr>
          <a:xfrm>
            <a:off x="7012324" y="1443031"/>
            <a:ext cx="137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IoTDB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07BEC98-EEDB-41B3-BBBE-C7BF0DB61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6642" y="2600939"/>
            <a:ext cx="1070110" cy="41727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E780D6A-26D9-4847-87D1-D82333EF28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4933" y="3927131"/>
            <a:ext cx="556086" cy="56053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0771FF6-131C-4A7C-8C60-C595F06439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9184" y="3863262"/>
            <a:ext cx="585064" cy="37986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A904A232-D140-4613-B3D0-23802BD89567}"/>
              </a:ext>
            </a:extLst>
          </p:cNvPr>
          <p:cNvSpPr txBox="1"/>
          <p:nvPr/>
        </p:nvSpPr>
        <p:spPr>
          <a:xfrm>
            <a:off x="7562185" y="5231327"/>
            <a:ext cx="1643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NimbusSanL-Bold"/>
              </a:rPr>
              <a:t>2019</a:t>
            </a:r>
          </a:p>
          <a:p>
            <a:pPr algn="ctr"/>
            <a:r>
              <a:rPr lang="zh-CN" altLang="en-US" b="1" dirty="0">
                <a:latin typeface="NimbusSanL-Bold"/>
              </a:rPr>
              <a:t>Lindorm TSDB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C223B69-3756-4872-B67B-D67DB28432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2216" y="4220700"/>
            <a:ext cx="974549" cy="33357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9C1C95B7-F7D5-4771-B943-01C190B0B2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8958" y="2544031"/>
            <a:ext cx="840924" cy="290119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34F8B9E6-ACC4-4509-942F-697B95FF1236}"/>
              </a:ext>
            </a:extLst>
          </p:cNvPr>
          <p:cNvSpPr txBox="1"/>
          <p:nvPr/>
        </p:nvSpPr>
        <p:spPr>
          <a:xfrm>
            <a:off x="8612781" y="1273328"/>
            <a:ext cx="1176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NimbusSanL-Bold"/>
              </a:rPr>
              <a:t>2019</a:t>
            </a:r>
          </a:p>
          <a:p>
            <a:pPr algn="ctr"/>
            <a:r>
              <a:rPr lang="en-US" altLang="zh-CN" b="1" dirty="0">
                <a:latin typeface="NimbusSanL-Bold"/>
              </a:rPr>
              <a:t>TD Engine</a:t>
            </a:r>
            <a:endParaRPr lang="zh-CN" altLang="en-US" b="1" dirty="0">
              <a:latin typeface="NimbusSanL-Bold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B5E1160-FD35-4480-9C4F-55F820EFDB79}"/>
              </a:ext>
            </a:extLst>
          </p:cNvPr>
          <p:cNvCxnSpPr>
            <a:cxnSpLocks/>
          </p:cNvCxnSpPr>
          <p:nvPr/>
        </p:nvCxnSpPr>
        <p:spPr>
          <a:xfrm>
            <a:off x="8383923" y="3563046"/>
            <a:ext cx="0" cy="17113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F81009C-BC73-46E8-8D51-2D55F88CEC1A}"/>
              </a:ext>
            </a:extLst>
          </p:cNvPr>
          <p:cNvCxnSpPr>
            <a:cxnSpLocks/>
          </p:cNvCxnSpPr>
          <p:nvPr/>
        </p:nvCxnSpPr>
        <p:spPr>
          <a:xfrm flipV="1">
            <a:off x="9233108" y="1942310"/>
            <a:ext cx="0" cy="118633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9" name="图片 48">
            <a:extLst>
              <a:ext uri="{FF2B5EF4-FFF2-40B4-BE49-F238E27FC236}">
                <a16:creationId xmlns:a16="http://schemas.microsoft.com/office/drawing/2014/main" id="{F9E94799-0E61-46E6-935C-057E38D97CF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62601" b="490"/>
          <a:stretch/>
        </p:blipFill>
        <p:spPr>
          <a:xfrm>
            <a:off x="5151218" y="2504302"/>
            <a:ext cx="717877" cy="2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7253D4A-F0CD-4B18-A266-7142A26CF9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时序数据详解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BE8A3A-3155-4A74-938A-13A3C45F3485}"/>
              </a:ext>
            </a:extLst>
          </p:cNvPr>
          <p:cNvSpPr txBox="1"/>
          <p:nvPr/>
        </p:nvSpPr>
        <p:spPr>
          <a:xfrm>
            <a:off x="522689" y="1242398"/>
            <a:ext cx="11659246" cy="214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时序数据特点：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：每条数据都会有一个时间戳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：数据顺序可追加的，多维可关联，最近产生的时序数据往往是大家所关注的，访问频率会比较高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reate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etrieve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pdate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elete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写操作频率远远大于读，极少更新数据，支持批量删除操作。时序数据库不具备事物能力。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8FCA9EE-F269-4542-A922-A2ADA1227B1E}"/>
              </a:ext>
            </a:extLst>
          </p:cNvPr>
          <p:cNvSpPr/>
          <p:nvPr/>
        </p:nvSpPr>
        <p:spPr>
          <a:xfrm>
            <a:off x="1113915" y="4549101"/>
            <a:ext cx="1821180" cy="37973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AC74AD-839B-4195-BE8F-517D660029F0}"/>
              </a:ext>
            </a:extLst>
          </p:cNvPr>
          <p:cNvSpPr/>
          <p:nvPr/>
        </p:nvSpPr>
        <p:spPr>
          <a:xfrm>
            <a:off x="2950355" y="4501714"/>
            <a:ext cx="1660969" cy="5013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58BD56-31B0-4044-AD85-016B72306BE4}"/>
              </a:ext>
            </a:extLst>
          </p:cNvPr>
          <p:cNvSpPr txBox="1"/>
          <p:nvPr/>
        </p:nvSpPr>
        <p:spPr>
          <a:xfrm>
            <a:off x="1119237" y="4548991"/>
            <a:ext cx="357290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(</a:t>
            </a:r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series_name,tags,timestamp,value</a:t>
            </a:r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)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7541C9E-471C-4E36-828E-5FEF41C97992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3780840" y="4081195"/>
            <a:ext cx="1045553" cy="420519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C96A12C-D662-4A1E-BBA0-821ACF354F42}"/>
              </a:ext>
            </a:extLst>
          </p:cNvPr>
          <p:cNvSpPr txBox="1"/>
          <p:nvPr/>
        </p:nvSpPr>
        <p:spPr>
          <a:xfrm>
            <a:off x="4052302" y="3711863"/>
            <a:ext cx="154818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 point(DP)</a:t>
            </a:r>
            <a:endParaRPr lang="en-US" altLang="zh-CN" sz="14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D826CD08-E144-4D03-801F-1DCA635ED8C6}"/>
              </a:ext>
            </a:extLst>
          </p:cNvPr>
          <p:cNvSpPr/>
          <p:nvPr/>
        </p:nvSpPr>
        <p:spPr>
          <a:xfrm rot="5400000">
            <a:off x="2173832" y="4420691"/>
            <a:ext cx="891540" cy="1612265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609556-FF42-4E43-BC78-D6FB2BE9C44C}"/>
              </a:ext>
            </a:extLst>
          </p:cNvPr>
          <p:cNvSpPr txBox="1"/>
          <p:nvPr/>
        </p:nvSpPr>
        <p:spPr>
          <a:xfrm>
            <a:off x="1493645" y="5692385"/>
            <a:ext cx="761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tag_1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9A8589-8597-43B1-8982-49B7FA58F2CE}"/>
              </a:ext>
            </a:extLst>
          </p:cNvPr>
          <p:cNvSpPr txBox="1"/>
          <p:nvPr/>
        </p:nvSpPr>
        <p:spPr>
          <a:xfrm>
            <a:off x="2935095" y="5692385"/>
            <a:ext cx="7658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tag_n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801CB-14FA-4772-B81A-FDCBE242DA4D}"/>
              </a:ext>
            </a:extLst>
          </p:cNvPr>
          <p:cNvSpPr txBox="1"/>
          <p:nvPr/>
        </p:nvSpPr>
        <p:spPr>
          <a:xfrm>
            <a:off x="2347085" y="5692385"/>
            <a:ext cx="73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......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8F2595-39C8-4D9D-8588-6DF71346ED2C}"/>
              </a:ext>
            </a:extLst>
          </p:cNvPr>
          <p:cNvSpPr txBox="1"/>
          <p:nvPr/>
        </p:nvSpPr>
        <p:spPr>
          <a:xfrm>
            <a:off x="553452" y="3656181"/>
            <a:ext cx="19056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metric name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03AE8B-242A-466A-8D63-EEAC8F60E33E}"/>
              </a:ext>
            </a:extLst>
          </p:cNvPr>
          <p:cNvCxnSpPr/>
          <p:nvPr/>
        </p:nvCxnSpPr>
        <p:spPr>
          <a:xfrm flipH="1" flipV="1">
            <a:off x="1440547" y="4089886"/>
            <a:ext cx="629285" cy="5454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9F6593F-D9E3-485F-B24F-BEA03980238C}"/>
              </a:ext>
            </a:extLst>
          </p:cNvPr>
          <p:cNvCxnSpPr>
            <a:cxnSpLocks/>
          </p:cNvCxnSpPr>
          <p:nvPr/>
        </p:nvCxnSpPr>
        <p:spPr>
          <a:xfrm flipV="1">
            <a:off x="1119237" y="4992563"/>
            <a:ext cx="1786451" cy="10508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C574240-D596-4278-BB2A-C12F5712EAFC}"/>
              </a:ext>
            </a:extLst>
          </p:cNvPr>
          <p:cNvSpPr txBox="1"/>
          <p:nvPr/>
        </p:nvSpPr>
        <p:spPr>
          <a:xfrm>
            <a:off x="96609" y="5426582"/>
            <a:ext cx="161226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series key(SK)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83747D7-0DE7-4288-AAAE-0C56FCA6233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02742" y="5022862"/>
            <a:ext cx="1197912" cy="40372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D4BA2F5-DED9-459E-A132-45AA6C3FD1A9}"/>
              </a:ext>
            </a:extLst>
          </p:cNvPr>
          <p:cNvSpPr txBox="1"/>
          <p:nvPr/>
        </p:nvSpPr>
        <p:spPr>
          <a:xfrm>
            <a:off x="4938585" y="4402680"/>
            <a:ext cx="6920040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时序(Time Series)：时序的一个维度由顺序数据点和一个独特的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series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key组成，用公式表示为：&lt;SK, &lt;DP1,DP2,...,DP3&gt;&gt;。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Single-dimension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query)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Multi-dimension query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2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0DC9CBF-D045-4E0D-908A-3CFB23449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时序数据举例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01AFE0B-C7C3-4613-BB87-F834B62AF42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9624908"/>
              </p:ext>
            </p:extLst>
          </p:nvPr>
        </p:nvGraphicFramePr>
        <p:xfrm>
          <a:off x="1290954" y="1846385"/>
          <a:ext cx="942066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solidFill>
                            <a:schemeClr val="dk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series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solidFill>
                            <a:schemeClr val="dk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data point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series_name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1580540293000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shanghai,os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=2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1580540293010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=3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shanghai,os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1580540293017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=1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1580540293026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85065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=3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1580540293032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656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=1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1580540293049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003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local=shanghai,os=win,id=2</a:t>
                      </a:r>
                      <a:endParaRPr lang="en-US" altLang="zh-CN" sz="24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1580540293084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923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9D18EE6-CE8D-4B3C-AD93-427D2C89B4CB}"/>
              </a:ext>
            </a:extLst>
          </p:cNvPr>
          <p:cNvSpPr txBox="1"/>
          <p:nvPr/>
        </p:nvSpPr>
        <p:spPr>
          <a:xfrm>
            <a:off x="3839488" y="1441255"/>
            <a:ext cx="4379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时序数据库存储的时序数据格式举例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C991C07-3C8D-4C6A-A74B-474E4E20A0DA}"/>
              </a:ext>
            </a:extLst>
          </p:cNvPr>
          <p:cNvCxnSpPr>
            <a:cxnSpLocks/>
          </p:cNvCxnSpPr>
          <p:nvPr/>
        </p:nvCxnSpPr>
        <p:spPr>
          <a:xfrm>
            <a:off x="484505" y="3224970"/>
            <a:ext cx="6539905" cy="298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0A88492-57AF-4630-9EA4-0BB7B003F454}"/>
              </a:ext>
            </a:extLst>
          </p:cNvPr>
          <p:cNvCxnSpPr>
            <a:cxnSpLocks/>
          </p:cNvCxnSpPr>
          <p:nvPr/>
        </p:nvCxnSpPr>
        <p:spPr>
          <a:xfrm>
            <a:off x="484505" y="3623115"/>
            <a:ext cx="654943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B9C01E-8575-4E9C-B954-A40CE85A4CEC}"/>
              </a:ext>
            </a:extLst>
          </p:cNvPr>
          <p:cNvCxnSpPr/>
          <p:nvPr/>
        </p:nvCxnSpPr>
        <p:spPr>
          <a:xfrm>
            <a:off x="502920" y="3205920"/>
            <a:ext cx="0" cy="41719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7C0552-EA0A-4B90-BE4D-37A9651114AF}"/>
              </a:ext>
            </a:extLst>
          </p:cNvPr>
          <p:cNvCxnSpPr/>
          <p:nvPr/>
        </p:nvCxnSpPr>
        <p:spPr>
          <a:xfrm>
            <a:off x="7024410" y="3254815"/>
            <a:ext cx="9525" cy="33210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57246A7-0DBA-4649-AA0A-3D41E99E6E94}"/>
              </a:ext>
            </a:extLst>
          </p:cNvPr>
          <p:cNvSpPr txBox="1"/>
          <p:nvPr/>
        </p:nvSpPr>
        <p:spPr>
          <a:xfrm>
            <a:off x="0" y="1920045"/>
            <a:ext cx="1584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a </a:t>
            </a:r>
            <a:r>
              <a:rPr lang="zh-CN" altLang="en-US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dimension</a:t>
            </a:r>
          </a:p>
        </p:txBody>
      </p:sp>
      <p:cxnSp>
        <p:nvCxnSpPr>
          <p:cNvPr id="10" name="曲线连接符 16">
            <a:extLst>
              <a:ext uri="{FF2B5EF4-FFF2-40B4-BE49-F238E27FC236}">
                <a16:creationId xmlns:a16="http://schemas.microsoft.com/office/drawing/2014/main" id="{35F1035B-D3FF-47B7-AC4D-9A04658D8D86}"/>
              </a:ext>
            </a:extLst>
          </p:cNvPr>
          <p:cNvCxnSpPr/>
          <p:nvPr/>
        </p:nvCxnSpPr>
        <p:spPr>
          <a:xfrm rot="5400000" flipV="1">
            <a:off x="123825" y="2494085"/>
            <a:ext cx="891540" cy="455295"/>
          </a:xfrm>
          <a:prstGeom prst="curvedConnector3">
            <a:avLst>
              <a:gd name="adj1" fmla="val 500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A5D176-7A5C-F240-942C-AE9151AEE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5F4563-EA69-8444-A6ED-99E99A749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时序数据库关键技术</a:t>
            </a:r>
          </a:p>
        </p:txBody>
      </p:sp>
    </p:spTree>
    <p:extLst>
      <p:ext uri="{BB962C8B-B14F-4D97-AF65-F5344CB8AC3E}">
        <p14:creationId xmlns:p14="http://schemas.microsoft.com/office/powerpoint/2010/main" val="339279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04C66-16D4-4B90-A79C-17D9E3100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LSM:</a:t>
            </a:r>
            <a:r>
              <a:rPr lang="zh-CN" altLang="en-US" dirty="0"/>
              <a:t>日志合并树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15F681-36B8-4C5F-9B85-8392A34DC829}"/>
              </a:ext>
            </a:extLst>
          </p:cNvPr>
          <p:cNvSpPr txBox="1"/>
          <p:nvPr/>
        </p:nvSpPr>
        <p:spPr>
          <a:xfrm>
            <a:off x="688312" y="1120675"/>
            <a:ext cx="932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日志合并树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(Log Structured Merge Tree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：解决大规模数据写问题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154E11-C7FF-4962-804C-408F85B0868F}"/>
              </a:ext>
            </a:extLst>
          </p:cNvPr>
          <p:cNvSpPr txBox="1"/>
          <p:nvPr/>
        </p:nvSpPr>
        <p:spPr>
          <a:xfrm>
            <a:off x="1086896" y="5596733"/>
            <a:ext cx="10319657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核心思想就是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利用顺序写来提高写性能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，但因为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分层设计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此处分层是指的分为内存和文件两部分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，降低了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读性能（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是通过牺牲小部分读性能换来高性能写的）。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7B380C-EFE6-4F1C-9BD9-C69B6D55F4C5}"/>
              </a:ext>
            </a:extLst>
          </p:cNvPr>
          <p:cNvSpPr txBox="1"/>
          <p:nvPr/>
        </p:nvSpPr>
        <p:spPr>
          <a:xfrm>
            <a:off x="1086897" y="1571971"/>
            <a:ext cx="9932795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传统数据库存储采用的都是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B Tree/B+ Tree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，这是由于其在查询和顺序插入时有利于减少寻道次数的组织形式。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452446-0F52-4284-BC99-4AC1F30E8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5"/>
          <a:stretch/>
        </p:blipFill>
        <p:spPr>
          <a:xfrm>
            <a:off x="3542043" y="2011513"/>
            <a:ext cx="4751223" cy="35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1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80C8E66-3047-4310-801D-00C14FC3A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读写流程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2B7974B-1A59-4852-B435-BD1AD28E49E7}"/>
              </a:ext>
            </a:extLst>
          </p:cNvPr>
          <p:cNvSpPr/>
          <p:nvPr/>
        </p:nvSpPr>
        <p:spPr>
          <a:xfrm>
            <a:off x="723579" y="1898577"/>
            <a:ext cx="1512277" cy="5978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write</a:t>
            </a:r>
            <a:endParaRPr lang="zh-CN" altLang="en-US" sz="28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BAE6880-46FF-4E70-BA26-69C1102DBB47}"/>
              </a:ext>
            </a:extLst>
          </p:cNvPr>
          <p:cNvSpPr/>
          <p:nvPr/>
        </p:nvSpPr>
        <p:spPr>
          <a:xfrm>
            <a:off x="672663" y="4181646"/>
            <a:ext cx="1512277" cy="5978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read</a:t>
            </a:r>
            <a:endParaRPr lang="zh-CN" altLang="en-US" sz="28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F87E426-512D-4200-9999-8DDB2BDF01AC}"/>
              </a:ext>
            </a:extLst>
          </p:cNvPr>
          <p:cNvSpPr/>
          <p:nvPr/>
        </p:nvSpPr>
        <p:spPr>
          <a:xfrm>
            <a:off x="3147351" y="1139507"/>
            <a:ext cx="2321169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0C678E6-0290-496D-9871-1A70FDBE742D}"/>
              </a:ext>
            </a:extLst>
          </p:cNvPr>
          <p:cNvSpPr/>
          <p:nvPr/>
        </p:nvSpPr>
        <p:spPr>
          <a:xfrm>
            <a:off x="6681750" y="1139508"/>
            <a:ext cx="3909850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82B0075-0A11-4A7B-BDF8-AA53414680CB}"/>
              </a:ext>
            </a:extLst>
          </p:cNvPr>
          <p:cNvSpPr/>
          <p:nvPr/>
        </p:nvSpPr>
        <p:spPr>
          <a:xfrm>
            <a:off x="3530164" y="1801861"/>
            <a:ext cx="1494692" cy="791308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alibri" panose="020F0502020204030204" charset="0"/>
                <a:cs typeface="Calibri" panose="020F0502020204030204" charset="0"/>
              </a:rPr>
              <a:t>A</a:t>
            </a:r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ctive </a:t>
            </a:r>
            <a:r>
              <a:rPr lang="en-US" altLang="zh-CN" sz="2000" b="1" dirty="0" err="1"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12D09D2-BF3C-4E61-8F82-2B26CF7D6081}"/>
              </a:ext>
            </a:extLst>
          </p:cNvPr>
          <p:cNvSpPr/>
          <p:nvPr/>
        </p:nvSpPr>
        <p:spPr>
          <a:xfrm>
            <a:off x="3545658" y="3328793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88FFCBA-D214-4E1C-B475-2D5C7E36AD2A}"/>
              </a:ext>
            </a:extLst>
          </p:cNvPr>
          <p:cNvSpPr/>
          <p:nvPr/>
        </p:nvSpPr>
        <p:spPr>
          <a:xfrm>
            <a:off x="3418171" y="3510500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alibri" panose="020F0502020204030204" charset="0"/>
                <a:cs typeface="Calibri" panose="020F0502020204030204" charset="0"/>
              </a:rPr>
              <a:t>I</a:t>
            </a:r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mmutable</a:t>
            </a:r>
          </a:p>
          <a:p>
            <a:pPr algn="ctr"/>
            <a:r>
              <a:rPr lang="en-US" altLang="zh-CN" sz="2000" b="1" dirty="0" err="1"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立方体 43">
            <a:extLst>
              <a:ext uri="{FF2B5EF4-FFF2-40B4-BE49-F238E27FC236}">
                <a16:creationId xmlns:a16="http://schemas.microsoft.com/office/drawing/2014/main" id="{ED38FD6A-FEA3-4865-AF02-60BE1D1A7541}"/>
              </a:ext>
            </a:extLst>
          </p:cNvPr>
          <p:cNvSpPr/>
          <p:nvPr/>
        </p:nvSpPr>
        <p:spPr>
          <a:xfrm>
            <a:off x="3418171" y="4721995"/>
            <a:ext cx="1713033" cy="791308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B</a:t>
            </a:r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lock cache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806150B-FAE1-4A12-84D3-2A245F4CF0D6}"/>
              </a:ext>
            </a:extLst>
          </p:cNvPr>
          <p:cNvCxnSpPr>
            <a:cxnSpLocks/>
          </p:cNvCxnSpPr>
          <p:nvPr/>
        </p:nvCxnSpPr>
        <p:spPr>
          <a:xfrm>
            <a:off x="6697516" y="2339281"/>
            <a:ext cx="3894084" cy="24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流程图: 多文档 45">
            <a:extLst>
              <a:ext uri="{FF2B5EF4-FFF2-40B4-BE49-F238E27FC236}">
                <a16:creationId xmlns:a16="http://schemas.microsoft.com/office/drawing/2014/main" id="{601C0128-D07F-4946-96A9-9F62F90DE4CC}"/>
              </a:ext>
            </a:extLst>
          </p:cNvPr>
          <p:cNvSpPr/>
          <p:nvPr/>
        </p:nvSpPr>
        <p:spPr>
          <a:xfrm>
            <a:off x="7100676" y="1423096"/>
            <a:ext cx="1130767" cy="657292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WAL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过程 46">
            <a:extLst>
              <a:ext uri="{FF2B5EF4-FFF2-40B4-BE49-F238E27FC236}">
                <a16:creationId xmlns:a16="http://schemas.microsoft.com/office/drawing/2014/main" id="{5F3D97EA-9B10-407D-B1CC-CB77A679BD87}"/>
              </a:ext>
            </a:extLst>
          </p:cNvPr>
          <p:cNvSpPr/>
          <p:nvPr/>
        </p:nvSpPr>
        <p:spPr>
          <a:xfrm>
            <a:off x="6859843" y="2638220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L0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1338632-1E21-4781-B07D-95D469DD62C8}"/>
              </a:ext>
            </a:extLst>
          </p:cNvPr>
          <p:cNvSpPr txBox="1"/>
          <p:nvPr/>
        </p:nvSpPr>
        <p:spPr>
          <a:xfrm>
            <a:off x="3527341" y="1172439"/>
            <a:ext cx="149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Memory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7C732AB-A691-4AF9-ACB6-301B7A218AB3}"/>
              </a:ext>
            </a:extLst>
          </p:cNvPr>
          <p:cNvSpPr txBox="1"/>
          <p:nvPr/>
        </p:nvSpPr>
        <p:spPr>
          <a:xfrm>
            <a:off x="8455404" y="1172439"/>
            <a:ext cx="90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Disk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0" name="流程图: 过程 49">
            <a:extLst>
              <a:ext uri="{FF2B5EF4-FFF2-40B4-BE49-F238E27FC236}">
                <a16:creationId xmlns:a16="http://schemas.microsoft.com/office/drawing/2014/main" id="{190ABC7D-4925-456D-8BF5-CAB43241ECF4}"/>
              </a:ext>
            </a:extLst>
          </p:cNvPr>
          <p:cNvSpPr/>
          <p:nvPr/>
        </p:nvSpPr>
        <p:spPr>
          <a:xfrm>
            <a:off x="6859842" y="3506946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1" name="流程图: 过程 50">
            <a:extLst>
              <a:ext uri="{FF2B5EF4-FFF2-40B4-BE49-F238E27FC236}">
                <a16:creationId xmlns:a16="http://schemas.microsoft.com/office/drawing/2014/main" id="{6B47C9C3-1B69-4D9D-B51E-048A2CE1440D}"/>
              </a:ext>
            </a:extLst>
          </p:cNvPr>
          <p:cNvSpPr/>
          <p:nvPr/>
        </p:nvSpPr>
        <p:spPr>
          <a:xfrm>
            <a:off x="6859841" y="4458228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2" name="流程图: 过程 51">
            <a:extLst>
              <a:ext uri="{FF2B5EF4-FFF2-40B4-BE49-F238E27FC236}">
                <a16:creationId xmlns:a16="http://schemas.microsoft.com/office/drawing/2014/main" id="{7C5FDD41-AF1D-489D-A04D-0C5340A3D8DD}"/>
              </a:ext>
            </a:extLst>
          </p:cNvPr>
          <p:cNvSpPr/>
          <p:nvPr/>
        </p:nvSpPr>
        <p:spPr>
          <a:xfrm>
            <a:off x="8103497" y="3506945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3" name="流程图: 过程 52">
            <a:extLst>
              <a:ext uri="{FF2B5EF4-FFF2-40B4-BE49-F238E27FC236}">
                <a16:creationId xmlns:a16="http://schemas.microsoft.com/office/drawing/2014/main" id="{B8848DE1-436A-4805-80B8-654E94910097}"/>
              </a:ext>
            </a:extLst>
          </p:cNvPr>
          <p:cNvSpPr/>
          <p:nvPr/>
        </p:nvSpPr>
        <p:spPr>
          <a:xfrm>
            <a:off x="8103496" y="4458228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60EC3FDA-327C-4BC4-8AED-D63E88E41283}"/>
              </a:ext>
            </a:extLst>
          </p:cNvPr>
          <p:cNvSpPr/>
          <p:nvPr/>
        </p:nvSpPr>
        <p:spPr>
          <a:xfrm>
            <a:off x="9362604" y="4458228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B3EE756E-4E9F-47E6-A228-60E884645013}"/>
              </a:ext>
            </a:extLst>
          </p:cNvPr>
          <p:cNvCxnSpPr>
            <a:stCxn id="37" idx="6"/>
            <a:endCxn id="41" idx="1"/>
          </p:cNvCxnSpPr>
          <p:nvPr/>
        </p:nvCxnSpPr>
        <p:spPr>
          <a:xfrm flipV="1">
            <a:off x="2235856" y="2197515"/>
            <a:ext cx="1294308" cy="1"/>
          </a:xfrm>
          <a:prstGeom prst="curvedConnector3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D2305173-DE87-4575-A085-D826D6CE72CC}"/>
              </a:ext>
            </a:extLst>
          </p:cNvPr>
          <p:cNvCxnSpPr>
            <a:cxnSpLocks/>
            <a:stCxn id="37" idx="0"/>
            <a:endCxn id="46" idx="0"/>
          </p:cNvCxnSpPr>
          <p:nvPr/>
        </p:nvCxnSpPr>
        <p:spPr>
          <a:xfrm rot="5400000" flipH="1" flipV="1">
            <a:off x="4374045" y="-1471230"/>
            <a:ext cx="475481" cy="6264134"/>
          </a:xfrm>
          <a:prstGeom prst="curvedConnector3">
            <a:avLst>
              <a:gd name="adj1" fmla="val 148078"/>
            </a:avLst>
          </a:prstGeom>
          <a:ln w="28575">
            <a:solidFill>
              <a:srgbClr val="FF99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33C4148D-F37A-4441-B12F-AFE4144349AE}"/>
              </a:ext>
            </a:extLst>
          </p:cNvPr>
          <p:cNvCxnSpPr>
            <a:cxnSpLocks/>
            <a:stCxn id="38" idx="6"/>
            <a:endCxn id="41" idx="1"/>
          </p:cNvCxnSpPr>
          <p:nvPr/>
        </p:nvCxnSpPr>
        <p:spPr>
          <a:xfrm flipV="1">
            <a:off x="2184940" y="2197515"/>
            <a:ext cx="1345224" cy="228307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08D97A9D-7CC2-4EBF-8D00-1C6913C0FEEF}"/>
              </a:ext>
            </a:extLst>
          </p:cNvPr>
          <p:cNvCxnSpPr>
            <a:stCxn id="38" idx="6"/>
            <a:endCxn id="43" idx="1"/>
          </p:cNvCxnSpPr>
          <p:nvPr/>
        </p:nvCxnSpPr>
        <p:spPr>
          <a:xfrm flipV="1">
            <a:off x="2184940" y="3906154"/>
            <a:ext cx="1233231" cy="57443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D55410A1-C4AA-453E-AE6A-8088F1510CD4}"/>
              </a:ext>
            </a:extLst>
          </p:cNvPr>
          <p:cNvCxnSpPr>
            <a:stCxn id="38" idx="6"/>
            <a:endCxn id="44" idx="2"/>
          </p:cNvCxnSpPr>
          <p:nvPr/>
        </p:nvCxnSpPr>
        <p:spPr>
          <a:xfrm>
            <a:off x="2184940" y="4480585"/>
            <a:ext cx="1233231" cy="73597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7649FAD9-AD89-4E45-8963-FF3652349E62}"/>
              </a:ext>
            </a:extLst>
          </p:cNvPr>
          <p:cNvCxnSpPr>
            <a:stCxn id="42" idx="3"/>
            <a:endCxn id="47" idx="1"/>
          </p:cNvCxnSpPr>
          <p:nvPr/>
        </p:nvCxnSpPr>
        <p:spPr>
          <a:xfrm flipV="1">
            <a:off x="5040350" y="2901987"/>
            <a:ext cx="1819493" cy="822460"/>
          </a:xfrm>
          <a:prstGeom prst="curvedConnector3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E3D91C10-EE34-4EDD-801B-B8FA94ED6515}"/>
              </a:ext>
            </a:extLst>
          </p:cNvPr>
          <p:cNvCxnSpPr>
            <a:stCxn id="44" idx="5"/>
            <a:endCxn id="50" idx="1"/>
          </p:cNvCxnSpPr>
          <p:nvPr/>
        </p:nvCxnSpPr>
        <p:spPr>
          <a:xfrm flipV="1">
            <a:off x="5131204" y="3770713"/>
            <a:ext cx="1728638" cy="124802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10B5B6B-D875-4AFD-99A3-EE6B7F863677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277510" y="2593169"/>
            <a:ext cx="15494" cy="73562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766512AA-D435-44AA-87FA-82D090A37B27}"/>
              </a:ext>
            </a:extLst>
          </p:cNvPr>
          <p:cNvSpPr/>
          <p:nvPr/>
        </p:nvSpPr>
        <p:spPr>
          <a:xfrm>
            <a:off x="9627246" y="2804681"/>
            <a:ext cx="725213" cy="668721"/>
          </a:xfrm>
          <a:prstGeom prst="ellips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B4C5A88-461F-44FF-9062-B25377FAAF98}"/>
              </a:ext>
            </a:extLst>
          </p:cNvPr>
          <p:cNvCxnSpPr>
            <a:stCxn id="63" idx="7"/>
          </p:cNvCxnSpPr>
          <p:nvPr/>
        </p:nvCxnSpPr>
        <p:spPr>
          <a:xfrm flipH="1">
            <a:off x="10116945" y="2902613"/>
            <a:ext cx="129309" cy="162444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C6D8F55-6DEC-460D-BF90-F30806FDF449}"/>
              </a:ext>
            </a:extLst>
          </p:cNvPr>
          <p:cNvCxnSpPr>
            <a:cxnSpLocks/>
            <a:stCxn id="63" idx="7"/>
          </p:cNvCxnSpPr>
          <p:nvPr/>
        </p:nvCxnSpPr>
        <p:spPr>
          <a:xfrm>
            <a:off x="10246254" y="2902613"/>
            <a:ext cx="218640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4F3E396-BF0F-4AD5-A032-8BCADD90C377}"/>
              </a:ext>
            </a:extLst>
          </p:cNvPr>
          <p:cNvSpPr txBox="1"/>
          <p:nvPr/>
        </p:nvSpPr>
        <p:spPr>
          <a:xfrm>
            <a:off x="9223896" y="3571334"/>
            <a:ext cx="15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Compaction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980B70D-209F-436B-9B8D-C9FF833C23A4}"/>
              </a:ext>
            </a:extLst>
          </p:cNvPr>
          <p:cNvSpPr txBox="1"/>
          <p:nvPr/>
        </p:nvSpPr>
        <p:spPr>
          <a:xfrm>
            <a:off x="3988044" y="2630475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full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800AAF0-440D-47FA-94C2-D9BC34D9A65C}"/>
              </a:ext>
            </a:extLst>
          </p:cNvPr>
          <p:cNvSpPr txBox="1"/>
          <p:nvPr/>
        </p:nvSpPr>
        <p:spPr>
          <a:xfrm>
            <a:off x="5512117" y="2983835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flush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ADA772-5595-4F9A-8373-8F7CB34C40CA}"/>
              </a:ext>
            </a:extLst>
          </p:cNvPr>
          <p:cNvSpPr txBox="1"/>
          <p:nvPr/>
        </p:nvSpPr>
        <p:spPr>
          <a:xfrm>
            <a:off x="940043" y="6074867"/>
            <a:ext cx="994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树由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Active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MemTable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(AM)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Immutable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MemTable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(IM)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SSTable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三个重要部分组成。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75A699AB-38AE-4A89-9B81-D6ED414E2C19}"/>
              </a:ext>
            </a:extLst>
          </p:cNvPr>
          <p:cNvCxnSpPr>
            <a:cxnSpLocks/>
          </p:cNvCxnSpPr>
          <p:nvPr/>
        </p:nvCxnSpPr>
        <p:spPr>
          <a:xfrm>
            <a:off x="7977115" y="3282773"/>
            <a:ext cx="0" cy="149675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8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E0E8D4-5E8F-413A-9D17-CE901FC293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结构介绍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E6AB9850-5E92-4322-B6D0-1C1D46ADF9BC}"/>
              </a:ext>
            </a:extLst>
          </p:cNvPr>
          <p:cNvSpPr txBox="1">
            <a:spLocks/>
          </p:cNvSpPr>
          <p:nvPr/>
        </p:nvSpPr>
        <p:spPr>
          <a:xfrm>
            <a:off x="5748971" y="4544493"/>
            <a:ext cx="6313056" cy="12105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SSTable(Sorted String Table) :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有序键值对集合，是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树组在磁盘中的数据结构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71477A3-0325-4ADE-90BA-B38E2B9F933A}"/>
              </a:ext>
            </a:extLst>
          </p:cNvPr>
          <p:cNvSpPr/>
          <p:nvPr/>
        </p:nvSpPr>
        <p:spPr>
          <a:xfrm>
            <a:off x="204124" y="1250933"/>
            <a:ext cx="2321169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54A7EB-1AE1-4418-92F6-025996841816}"/>
              </a:ext>
            </a:extLst>
          </p:cNvPr>
          <p:cNvSpPr/>
          <p:nvPr/>
        </p:nvSpPr>
        <p:spPr>
          <a:xfrm>
            <a:off x="586937" y="1913287"/>
            <a:ext cx="1494692" cy="791308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Active 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Memtable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21CCEA0-9638-4F16-BBA7-D2F83F19C278}"/>
              </a:ext>
            </a:extLst>
          </p:cNvPr>
          <p:cNvSpPr/>
          <p:nvPr/>
        </p:nvSpPr>
        <p:spPr>
          <a:xfrm>
            <a:off x="602431" y="3440219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922795-7CF7-49C9-B9BE-3CC6DC49F046}"/>
              </a:ext>
            </a:extLst>
          </p:cNvPr>
          <p:cNvSpPr/>
          <p:nvPr/>
        </p:nvSpPr>
        <p:spPr>
          <a:xfrm>
            <a:off x="474944" y="3621926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Immutable</a:t>
            </a:r>
          </a:p>
          <a:p>
            <a:pPr algn="ctr"/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Memtable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5AF17437-B382-4C59-94AA-E69019C0AB29}"/>
              </a:ext>
            </a:extLst>
          </p:cNvPr>
          <p:cNvSpPr/>
          <p:nvPr/>
        </p:nvSpPr>
        <p:spPr>
          <a:xfrm>
            <a:off x="474944" y="4833421"/>
            <a:ext cx="1713033" cy="791308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Block cache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C10A61-CC1F-461D-AF6B-B04934204B39}"/>
              </a:ext>
            </a:extLst>
          </p:cNvPr>
          <p:cNvSpPr txBox="1"/>
          <p:nvPr/>
        </p:nvSpPr>
        <p:spPr>
          <a:xfrm>
            <a:off x="584114" y="1283865"/>
            <a:ext cx="149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Memory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E3EB90-1A00-42D5-8547-B7692A251B1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334283" y="2704595"/>
            <a:ext cx="15494" cy="73562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532BB4B-679D-4467-8860-00C4629ABD62}"/>
              </a:ext>
            </a:extLst>
          </p:cNvPr>
          <p:cNvSpPr txBox="1"/>
          <p:nvPr/>
        </p:nvSpPr>
        <p:spPr>
          <a:xfrm>
            <a:off x="1044817" y="2741901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full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FEDAB20-C652-4303-9C28-B42FA4055345}"/>
              </a:ext>
            </a:extLst>
          </p:cNvPr>
          <p:cNvSpPr/>
          <p:nvPr/>
        </p:nvSpPr>
        <p:spPr>
          <a:xfrm>
            <a:off x="2851992" y="1283865"/>
            <a:ext cx="2643622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68C01F0-B4FF-4D34-811A-91E410D03375}"/>
              </a:ext>
            </a:extLst>
          </p:cNvPr>
          <p:cNvCxnSpPr>
            <a:cxnSpLocks/>
          </p:cNvCxnSpPr>
          <p:nvPr/>
        </p:nvCxnSpPr>
        <p:spPr>
          <a:xfrm>
            <a:off x="2830525" y="2483638"/>
            <a:ext cx="2665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流程图: 多文档 13">
            <a:extLst>
              <a:ext uri="{FF2B5EF4-FFF2-40B4-BE49-F238E27FC236}">
                <a16:creationId xmlns:a16="http://schemas.microsoft.com/office/drawing/2014/main" id="{6A4CCFB2-5D18-4F30-AD88-02A234DF8E82}"/>
              </a:ext>
            </a:extLst>
          </p:cNvPr>
          <p:cNvSpPr/>
          <p:nvPr/>
        </p:nvSpPr>
        <p:spPr>
          <a:xfrm>
            <a:off x="3233685" y="1567453"/>
            <a:ext cx="1130767" cy="657292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WAL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F7696C7D-5F7C-403A-8A68-EEB6974CCA2A}"/>
              </a:ext>
            </a:extLst>
          </p:cNvPr>
          <p:cNvSpPr/>
          <p:nvPr/>
        </p:nvSpPr>
        <p:spPr>
          <a:xfrm>
            <a:off x="2992852" y="2782577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L0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BB9FF7-7852-4FF8-9796-2FD5D55FDE0E}"/>
              </a:ext>
            </a:extLst>
          </p:cNvPr>
          <p:cNvSpPr txBox="1"/>
          <p:nvPr/>
        </p:nvSpPr>
        <p:spPr>
          <a:xfrm>
            <a:off x="4413177" y="1337402"/>
            <a:ext cx="90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Disk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554ECFDB-BBA0-425F-8130-72C5BEE607BD}"/>
              </a:ext>
            </a:extLst>
          </p:cNvPr>
          <p:cNvSpPr/>
          <p:nvPr/>
        </p:nvSpPr>
        <p:spPr>
          <a:xfrm>
            <a:off x="2992851" y="3651303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40470E59-254D-4BF6-A611-D98D9F712082}"/>
              </a:ext>
            </a:extLst>
          </p:cNvPr>
          <p:cNvSpPr/>
          <p:nvPr/>
        </p:nvSpPr>
        <p:spPr>
          <a:xfrm>
            <a:off x="2992850" y="4602585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D23367E-DB4B-49EF-8784-4469F5D3EFCD}"/>
              </a:ext>
            </a:extLst>
          </p:cNvPr>
          <p:cNvSpPr/>
          <p:nvPr/>
        </p:nvSpPr>
        <p:spPr>
          <a:xfrm>
            <a:off x="4459908" y="3420593"/>
            <a:ext cx="725213" cy="668721"/>
          </a:xfrm>
          <a:prstGeom prst="ellips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F690128-794C-4988-BD27-14F601C134EF}"/>
              </a:ext>
            </a:extLst>
          </p:cNvPr>
          <p:cNvCxnSpPr>
            <a:cxnSpLocks/>
            <a:stCxn id="19" idx="7"/>
          </p:cNvCxnSpPr>
          <p:nvPr/>
        </p:nvCxnSpPr>
        <p:spPr>
          <a:xfrm flipH="1">
            <a:off x="4949607" y="3518525"/>
            <a:ext cx="129309" cy="162444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F99897F-7C37-44AD-AB9D-E00D177B0B31}"/>
              </a:ext>
            </a:extLst>
          </p:cNvPr>
          <p:cNvCxnSpPr>
            <a:cxnSpLocks/>
            <a:stCxn id="19" idx="7"/>
          </p:cNvCxnSpPr>
          <p:nvPr/>
        </p:nvCxnSpPr>
        <p:spPr>
          <a:xfrm>
            <a:off x="5078916" y="3518525"/>
            <a:ext cx="218640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2FE0270-D93C-44CA-818C-406A34473DF2}"/>
              </a:ext>
            </a:extLst>
          </p:cNvPr>
          <p:cNvSpPr txBox="1"/>
          <p:nvPr/>
        </p:nvSpPr>
        <p:spPr>
          <a:xfrm>
            <a:off x="4056558" y="4187246"/>
            <a:ext cx="15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Compaction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DD4661-0E72-4862-8D9A-DF7983AC230E}"/>
              </a:ext>
            </a:extLst>
          </p:cNvPr>
          <p:cNvSpPr txBox="1"/>
          <p:nvPr/>
        </p:nvSpPr>
        <p:spPr>
          <a:xfrm>
            <a:off x="5789946" y="1321407"/>
            <a:ext cx="6107722" cy="97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Active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(AM) : 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是在内存中的数据结构，用于保存最近更新的数据，会按照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有序地组织这些数据</a:t>
            </a:r>
            <a:endParaRPr lang="en-US" altLang="zh-CN" sz="18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B4C681-9A77-48F0-99FD-C2959818E909}"/>
              </a:ext>
            </a:extLst>
          </p:cNvPr>
          <p:cNvSpPr txBox="1"/>
          <p:nvPr/>
        </p:nvSpPr>
        <p:spPr>
          <a:xfrm>
            <a:off x="5748971" y="2744992"/>
            <a:ext cx="6313056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(IM)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达到一定大小后，会转化成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。写操作由新的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处理，在转存过程中不阻塞数据更新操作。</a:t>
            </a:r>
          </a:p>
        </p:txBody>
      </p:sp>
    </p:spTree>
    <p:extLst>
      <p:ext uri="{BB962C8B-B14F-4D97-AF65-F5344CB8AC3E}">
        <p14:creationId xmlns:p14="http://schemas.microsoft.com/office/powerpoint/2010/main" val="7816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2C66B2-352E-49EB-ABA2-138095D2A7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查询加速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AB4E81D-ED8A-4EAD-8D96-F1B8BC125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46236"/>
              </p:ext>
            </p:extLst>
          </p:nvPr>
        </p:nvGraphicFramePr>
        <p:xfrm>
          <a:off x="4880790" y="5170252"/>
          <a:ext cx="4845456" cy="379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104">
                  <a:extLst>
                    <a:ext uri="{9D8B030D-6E8A-4147-A177-3AD203B41FA5}">
                      <a16:colId xmlns:a16="http://schemas.microsoft.com/office/drawing/2014/main" val="1062162037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0110311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626999585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077602282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342169304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895760977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539455855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902473030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217634790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631729266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05887894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422020451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4029658168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4131983815"/>
                    </a:ext>
                  </a:extLst>
                </a:gridCol>
              </a:tblGrid>
              <a:tr h="379561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6845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CEFE47F-78BF-49D8-8F39-B86F82518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830904"/>
                  </p:ext>
                </p:extLst>
              </p:nvPr>
            </p:nvGraphicFramePr>
            <p:xfrm>
              <a:off x="1505624" y="4027785"/>
              <a:ext cx="2218988" cy="1522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9494">
                      <a:extLst>
                        <a:ext uri="{9D8B030D-6E8A-4147-A177-3AD203B41FA5}">
                          <a16:colId xmlns:a16="http://schemas.microsoft.com/office/drawing/2014/main" val="3350417456"/>
                        </a:ext>
                      </a:extLst>
                    </a:gridCol>
                    <a:gridCol w="1109494">
                      <a:extLst>
                        <a:ext uri="{9D8B030D-6E8A-4147-A177-3AD203B41FA5}">
                          <a16:colId xmlns:a16="http://schemas.microsoft.com/office/drawing/2014/main" val="3823150800"/>
                        </a:ext>
                      </a:extLst>
                    </a:gridCol>
                  </a:tblGrid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02670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347146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40234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4116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CEFE47F-78BF-49D8-8F39-B86F82518F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830904"/>
                  </p:ext>
                </p:extLst>
              </p:nvPr>
            </p:nvGraphicFramePr>
            <p:xfrm>
              <a:off x="1505624" y="4027785"/>
              <a:ext cx="2218988" cy="1522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9494">
                      <a:extLst>
                        <a:ext uri="{9D8B030D-6E8A-4147-A177-3AD203B41FA5}">
                          <a16:colId xmlns:a16="http://schemas.microsoft.com/office/drawing/2014/main" val="3350417456"/>
                        </a:ext>
                      </a:extLst>
                    </a:gridCol>
                    <a:gridCol w="1109494">
                      <a:extLst>
                        <a:ext uri="{9D8B030D-6E8A-4147-A177-3AD203B41FA5}">
                          <a16:colId xmlns:a16="http://schemas.microsoft.com/office/drawing/2014/main" val="3823150800"/>
                        </a:ext>
                      </a:extLst>
                    </a:gridCol>
                  </a:tblGrid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46" t="-1587" r="-101093" b="-3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099" t="-1587" r="-1648" b="-3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02670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46" t="-101587" r="-101093" b="-2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099" t="-101587" r="-1648" b="-2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347146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46" t="-204839" r="-101093" b="-1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099" t="-204839" r="-1648" b="-1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40234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46" t="-300000" r="-101093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1099" t="-300000" r="-1648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4116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BB1758C-32F5-4C19-9AEF-2F4E47BBCEB3}"/>
              </a:ext>
            </a:extLst>
          </p:cNvPr>
          <p:cNvSpPr txBox="1"/>
          <p:nvPr/>
        </p:nvSpPr>
        <p:spPr>
          <a:xfrm>
            <a:off x="1505624" y="3658453"/>
            <a:ext cx="7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Index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F85FD711-337A-4352-96D1-948EF4A0B0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2986971"/>
                  </p:ext>
                </p:extLst>
              </p:nvPr>
            </p:nvGraphicFramePr>
            <p:xfrm>
              <a:off x="1922916" y="154167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8344400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291211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5883600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190162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63226780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076054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5574879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29568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0062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F85FD711-337A-4352-96D1-948EF4A0B0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2986971"/>
                  </p:ext>
                </p:extLst>
              </p:nvPr>
            </p:nvGraphicFramePr>
            <p:xfrm>
              <a:off x="1922916" y="154167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8344400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291211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5883600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190162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63226780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076054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5574879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29568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99" t="-1613" r="-7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00599" t="-1613" r="-6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01807" t="-1613" r="-503614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13" r="-4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613" r="-3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1613" r="-2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03614" t="-1613" r="-101807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99401" t="-1613" r="-1198" b="-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0062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BF4188-F473-410A-B179-AAC0B0438B41}"/>
                  </a:ext>
                </a:extLst>
              </p:cNvPr>
              <p:cNvSpPr txBox="1"/>
              <p:nvPr/>
            </p:nvSpPr>
            <p:spPr>
              <a:xfrm>
                <a:off x="6540978" y="3657600"/>
                <a:ext cx="1313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𝑘𝑒𝑦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2BF4188-F473-410A-B179-AAC0B0438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78" y="3657600"/>
                <a:ext cx="131323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AE512C45-FF51-4879-A02D-51A481CBD87E}"/>
              </a:ext>
            </a:extLst>
          </p:cNvPr>
          <p:cNvCxnSpPr>
            <a:stCxn id="7" idx="2"/>
          </p:cNvCxnSpPr>
          <p:nvPr/>
        </p:nvCxnSpPr>
        <p:spPr>
          <a:xfrm rot="5400000">
            <a:off x="6239437" y="4221470"/>
            <a:ext cx="1152696" cy="7636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8E2C82BC-2F19-4C94-BDE3-B76A8E7CEDFC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6764554" y="4459973"/>
            <a:ext cx="1143320" cy="27723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35BAD180-8B92-4B3F-893F-4EA7C5F9A4E0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7090606" y="4133920"/>
            <a:ext cx="1152697" cy="9387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EDB40E-E513-4303-8C1E-495F589873F9}"/>
                  </a:ext>
                </a:extLst>
              </p:cNvPr>
              <p:cNvSpPr txBox="1"/>
              <p:nvPr/>
            </p:nvSpPr>
            <p:spPr>
              <a:xfrm>
                <a:off x="6182271" y="4598591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AEDB40E-E513-4303-8C1E-495F58987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71" y="4598591"/>
                <a:ext cx="707688" cy="369332"/>
              </a:xfrm>
              <a:prstGeom prst="rect">
                <a:avLst/>
              </a:prstGeom>
              <a:blipFill>
                <a:blip r:embed="rId5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966B83-B1DA-4E6D-92B9-82047DB49BBF}"/>
                  </a:ext>
                </a:extLst>
              </p:cNvPr>
              <p:cNvSpPr txBox="1"/>
              <p:nvPr/>
            </p:nvSpPr>
            <p:spPr>
              <a:xfrm>
                <a:off x="6987235" y="4699756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966B83-B1DA-4E6D-92B9-82047DB49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35" y="4699756"/>
                <a:ext cx="707688" cy="369332"/>
              </a:xfrm>
              <a:prstGeom prst="rect">
                <a:avLst/>
              </a:prstGeom>
              <a:blipFill>
                <a:blip r:embed="rId6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F92F71-BF8D-4BD9-818B-AF24E008107F}"/>
                  </a:ext>
                </a:extLst>
              </p:cNvPr>
              <p:cNvSpPr txBox="1"/>
              <p:nvPr/>
            </p:nvSpPr>
            <p:spPr>
              <a:xfrm>
                <a:off x="7267394" y="4238640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F92F71-BF8D-4BD9-818B-AF24E008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94" y="4238640"/>
                <a:ext cx="707688" cy="369332"/>
              </a:xfrm>
              <a:prstGeom prst="rect">
                <a:avLst/>
              </a:prstGeom>
              <a:blipFill>
                <a:blip r:embed="rId7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353CF39-BFFC-45B4-92C3-44C5C787BBA5}"/>
              </a:ext>
            </a:extLst>
          </p:cNvPr>
          <p:cNvSpPr txBox="1"/>
          <p:nvPr/>
        </p:nvSpPr>
        <p:spPr>
          <a:xfrm>
            <a:off x="520025" y="2373478"/>
            <a:ext cx="11241915" cy="97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内存读取数据较快，因此为了加速查询主要需要优化磁盘数据查询。为了加快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读取，可以使用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的索引表以及布隆过滤器来加快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的查找。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673EEA-8BDB-417F-9862-E561C5AA9B82}"/>
              </a:ext>
            </a:extLst>
          </p:cNvPr>
          <p:cNvSpPr txBox="1"/>
          <p:nvPr/>
        </p:nvSpPr>
        <p:spPr>
          <a:xfrm>
            <a:off x="520025" y="983148"/>
            <a:ext cx="87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牺牲了读速率来换取写速率，那么如何尽可能保证读速率够高呢？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90B122-3158-4C31-82EB-83842185A02E}"/>
              </a:ext>
            </a:extLst>
          </p:cNvPr>
          <p:cNvSpPr txBox="1"/>
          <p:nvPr/>
        </p:nvSpPr>
        <p:spPr>
          <a:xfrm>
            <a:off x="5314544" y="2000443"/>
            <a:ext cx="9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SSTable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2D46AE-23F1-4740-89C0-50C62B0DC8E6}"/>
              </a:ext>
            </a:extLst>
          </p:cNvPr>
          <p:cNvSpPr txBox="1"/>
          <p:nvPr/>
        </p:nvSpPr>
        <p:spPr>
          <a:xfrm>
            <a:off x="1852246" y="5734479"/>
            <a:ext cx="150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70AB099-DBAC-4591-B526-C73940CA773E}"/>
              </a:ext>
            </a:extLst>
          </p:cNvPr>
          <p:cNvSpPr txBox="1"/>
          <p:nvPr/>
        </p:nvSpPr>
        <p:spPr>
          <a:xfrm>
            <a:off x="6756920" y="5730453"/>
            <a:ext cx="1686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布隆过滤器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74E7C6-D168-42DB-A5E3-F90F570C3AC1}"/>
                  </a:ext>
                </a:extLst>
              </p:cNvPr>
              <p:cNvSpPr txBox="1"/>
              <p:nvPr/>
            </p:nvSpPr>
            <p:spPr>
              <a:xfrm>
                <a:off x="8147852" y="3657600"/>
                <a:ext cx="93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𝑞𝑢𝑒𝑟𝑦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74E7C6-D168-42DB-A5E3-F90F570C3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852" y="3657600"/>
                <a:ext cx="938720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B7A8F012-E2E4-4AC1-9B53-692B2EC1960C}"/>
              </a:ext>
            </a:extLst>
          </p:cNvPr>
          <p:cNvCxnSpPr>
            <a:stCxn id="19" idx="2"/>
          </p:cNvCxnSpPr>
          <p:nvPr/>
        </p:nvCxnSpPr>
        <p:spPr>
          <a:xfrm rot="5400000">
            <a:off x="7657978" y="4189328"/>
            <a:ext cx="1121631" cy="79683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B4A1217-342B-459F-BAD0-912C384D7EAD}"/>
              </a:ext>
            </a:extLst>
          </p:cNvPr>
          <p:cNvCxnSpPr>
            <a:stCxn id="19" idx="2"/>
          </p:cNvCxnSpPr>
          <p:nvPr/>
        </p:nvCxnSpPr>
        <p:spPr>
          <a:xfrm rot="5400000">
            <a:off x="7806184" y="4368600"/>
            <a:ext cx="1152696" cy="469360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5CCF96B7-DF16-4DC5-A4F6-E87997A7AAD6}"/>
              </a:ext>
            </a:extLst>
          </p:cNvPr>
          <p:cNvCxnSpPr>
            <a:stCxn id="19" idx="2"/>
          </p:cNvCxnSpPr>
          <p:nvPr/>
        </p:nvCxnSpPr>
        <p:spPr>
          <a:xfrm rot="16200000" flipH="1">
            <a:off x="8349098" y="4295046"/>
            <a:ext cx="1121630" cy="58540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4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  <p:bldP spid="14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A5D176-7A5C-F240-942C-AE9151AEE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5F4563-EA69-8444-A6ED-99E99A7492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深入理解时序数据库</a:t>
            </a:r>
          </a:p>
        </p:txBody>
      </p:sp>
    </p:spTree>
    <p:extLst>
      <p:ext uri="{BB962C8B-B14F-4D97-AF65-F5344CB8AC3E}">
        <p14:creationId xmlns:p14="http://schemas.microsoft.com/office/powerpoint/2010/main" val="308461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AD76AA-E001-4A6D-B5C7-BE73F0B8A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不足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EEE619-2C4E-41B8-BC03-30B36521AF46}"/>
              </a:ext>
            </a:extLst>
          </p:cNvPr>
          <p:cNvSpPr txBox="1"/>
          <p:nvPr/>
        </p:nvSpPr>
        <p:spPr>
          <a:xfrm>
            <a:off x="584839" y="1057816"/>
            <a:ext cx="10833437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读取数据时实际读取的数据量大于真正的数据量。例如在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树中需要先在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查看当前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是否存在，不存在继续从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中寻找。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写入数据时实际写入的数据量大于真正的数据量。例如在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树中写入时可能触发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操作，导致实际写入的数据量远大于该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的数据量。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数据实际占用的磁盘空间比数据的真正大小更多。上面提到的冗余存储，对于一个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来说，只有最新的那条记录是有效的，而之前的记录都是可以被清理回收的。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B86C828-B8A6-40F8-BD48-0F176944E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91" y="3594216"/>
            <a:ext cx="5815772" cy="28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EEFFF7-C22D-48DC-A142-4D766E821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数据压缩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184C04-B08C-4132-81E1-53CA54281EB0}"/>
              </a:ext>
            </a:extLst>
          </p:cNvPr>
          <p:cNvSpPr txBox="1"/>
          <p:nvPr/>
        </p:nvSpPr>
        <p:spPr>
          <a:xfrm>
            <a:off x="360217" y="1152143"/>
            <a:ext cx="479658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数据压缩解决的是数据存储问题，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目前存储数据采取两种存储方式：行式存储与列式存储。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87514B-3916-4F1F-AD9F-A0EB41BC6686}"/>
              </a:ext>
            </a:extLst>
          </p:cNvPr>
          <p:cNvSpPr/>
          <p:nvPr/>
        </p:nvSpPr>
        <p:spPr>
          <a:xfrm>
            <a:off x="1115049" y="3022072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5CEAB9-9320-497C-A1AC-837DDC200F70}"/>
              </a:ext>
            </a:extLst>
          </p:cNvPr>
          <p:cNvSpPr txBox="1"/>
          <p:nvPr/>
        </p:nvSpPr>
        <p:spPr>
          <a:xfrm>
            <a:off x="1115050" y="3182628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74401DF-9AA6-4658-A0E2-8CAED4300285}"/>
              </a:ext>
            </a:extLst>
          </p:cNvPr>
          <p:cNvCxnSpPr>
            <a:cxnSpLocks/>
          </p:cNvCxnSpPr>
          <p:nvPr/>
        </p:nvCxnSpPr>
        <p:spPr>
          <a:xfrm>
            <a:off x="2555631" y="3013477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FA4721A-17E7-4A59-A5A5-7B3C0211C248}"/>
              </a:ext>
            </a:extLst>
          </p:cNvPr>
          <p:cNvSpPr txBox="1"/>
          <p:nvPr/>
        </p:nvSpPr>
        <p:spPr>
          <a:xfrm>
            <a:off x="2555631" y="3182628"/>
            <a:ext cx="67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B46DC5E-9887-4AAF-AE9A-79A4DF9831C2}"/>
              </a:ext>
            </a:extLst>
          </p:cNvPr>
          <p:cNvCxnSpPr/>
          <p:nvPr/>
        </p:nvCxnSpPr>
        <p:spPr>
          <a:xfrm>
            <a:off x="8604865" y="3011291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C31E1F2-9B27-4595-A92C-A61CBE603905}"/>
              </a:ext>
            </a:extLst>
          </p:cNvPr>
          <p:cNvCxnSpPr>
            <a:cxnSpLocks/>
          </p:cNvCxnSpPr>
          <p:nvPr/>
        </p:nvCxnSpPr>
        <p:spPr>
          <a:xfrm>
            <a:off x="3200400" y="3013476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513B7F0-AA30-455C-B214-DDF7B6171EAF}"/>
              </a:ext>
            </a:extLst>
          </p:cNvPr>
          <p:cNvSpPr txBox="1"/>
          <p:nvPr/>
        </p:nvSpPr>
        <p:spPr>
          <a:xfrm>
            <a:off x="3130062" y="3193146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AFBDD66-6B74-4B3A-A771-4DBADC26045C}"/>
              </a:ext>
            </a:extLst>
          </p:cNvPr>
          <p:cNvCxnSpPr>
            <a:cxnSpLocks/>
          </p:cNvCxnSpPr>
          <p:nvPr/>
        </p:nvCxnSpPr>
        <p:spPr>
          <a:xfrm>
            <a:off x="3804138" y="2575030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C978423-7E6D-4F56-BDB9-E25491C52EDA}"/>
              </a:ext>
            </a:extLst>
          </p:cNvPr>
          <p:cNvSpPr txBox="1"/>
          <p:nvPr/>
        </p:nvSpPr>
        <p:spPr>
          <a:xfrm>
            <a:off x="3776407" y="3182628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067F23-8040-4D88-B649-AF0AC666465A}"/>
              </a:ext>
            </a:extLst>
          </p:cNvPr>
          <p:cNvCxnSpPr>
            <a:cxnSpLocks/>
          </p:cNvCxnSpPr>
          <p:nvPr/>
        </p:nvCxnSpPr>
        <p:spPr>
          <a:xfrm>
            <a:off x="5227136" y="304013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735AB48-4935-404C-A76F-220BED50384F}"/>
              </a:ext>
            </a:extLst>
          </p:cNvPr>
          <p:cNvSpPr txBox="1"/>
          <p:nvPr/>
        </p:nvSpPr>
        <p:spPr>
          <a:xfrm>
            <a:off x="5156801" y="3182628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26D4A84-A3CB-436F-A835-8A300E21426C}"/>
              </a:ext>
            </a:extLst>
          </p:cNvPr>
          <p:cNvCxnSpPr>
            <a:cxnSpLocks/>
          </p:cNvCxnSpPr>
          <p:nvPr/>
        </p:nvCxnSpPr>
        <p:spPr>
          <a:xfrm>
            <a:off x="5867396" y="304013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E7AFE50-830A-4E46-9C97-F836BC525FD9}"/>
              </a:ext>
            </a:extLst>
          </p:cNvPr>
          <p:cNvSpPr txBox="1"/>
          <p:nvPr/>
        </p:nvSpPr>
        <p:spPr>
          <a:xfrm>
            <a:off x="5786910" y="3180443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A0B1F7C-51B0-4523-939A-F452FAC8AE0B}"/>
              </a:ext>
            </a:extLst>
          </p:cNvPr>
          <p:cNvCxnSpPr/>
          <p:nvPr/>
        </p:nvCxnSpPr>
        <p:spPr>
          <a:xfrm>
            <a:off x="7836877" y="301777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017BF61-0F9F-4FFE-9D91-BBA7FB94E3BA}"/>
              </a:ext>
            </a:extLst>
          </p:cNvPr>
          <p:cNvCxnSpPr>
            <a:cxnSpLocks/>
          </p:cNvCxnSpPr>
          <p:nvPr/>
        </p:nvCxnSpPr>
        <p:spPr>
          <a:xfrm>
            <a:off x="6476999" y="2564512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910D62B-29D3-426A-8A8F-1F1217F87106}"/>
              </a:ext>
            </a:extLst>
          </p:cNvPr>
          <p:cNvSpPr txBox="1"/>
          <p:nvPr/>
        </p:nvSpPr>
        <p:spPr>
          <a:xfrm>
            <a:off x="6438657" y="3193146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4256E3-F7FB-4DC9-8D1B-B48260C458B0}"/>
              </a:ext>
            </a:extLst>
          </p:cNvPr>
          <p:cNvSpPr txBox="1"/>
          <p:nvPr/>
        </p:nvSpPr>
        <p:spPr>
          <a:xfrm>
            <a:off x="7806459" y="3197171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7F733E-ADCD-45BC-A04D-507988CBAA29}"/>
              </a:ext>
            </a:extLst>
          </p:cNvPr>
          <p:cNvSpPr txBox="1"/>
          <p:nvPr/>
        </p:nvSpPr>
        <p:spPr>
          <a:xfrm>
            <a:off x="8545245" y="3192874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EFE5BFF-AA5A-47EC-84CD-04804E523399}"/>
              </a:ext>
            </a:extLst>
          </p:cNvPr>
          <p:cNvCxnSpPr>
            <a:cxnSpLocks/>
          </p:cNvCxnSpPr>
          <p:nvPr/>
        </p:nvCxnSpPr>
        <p:spPr>
          <a:xfrm>
            <a:off x="9196753" y="2575030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7D775B0-FAE7-496A-AFAB-271F6868CB09}"/>
              </a:ext>
            </a:extLst>
          </p:cNvPr>
          <p:cNvSpPr txBox="1"/>
          <p:nvPr/>
        </p:nvSpPr>
        <p:spPr>
          <a:xfrm>
            <a:off x="2295699" y="249781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R1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B58AEB4-D9D8-4541-B4CA-F78C2762A0C4}"/>
              </a:ext>
            </a:extLst>
          </p:cNvPr>
          <p:cNvSpPr txBox="1"/>
          <p:nvPr/>
        </p:nvSpPr>
        <p:spPr>
          <a:xfrm>
            <a:off x="4984788" y="247370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R2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593DBE7-490E-4BD3-9574-F40673780DA6}"/>
              </a:ext>
            </a:extLst>
          </p:cNvPr>
          <p:cNvSpPr txBox="1"/>
          <p:nvPr/>
        </p:nvSpPr>
        <p:spPr>
          <a:xfrm>
            <a:off x="9436479" y="3142811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17A8622-0DCF-4940-A029-8F0D085DC9DD}"/>
              </a:ext>
            </a:extLst>
          </p:cNvPr>
          <p:cNvSpPr txBox="1"/>
          <p:nvPr/>
        </p:nvSpPr>
        <p:spPr>
          <a:xfrm>
            <a:off x="7753699" y="249781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R3</a:t>
            </a:r>
            <a:endParaRPr lang="zh-CN" altLang="en-US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F3B1A7-3E20-43AF-A5FA-0DFB0FF814DA}"/>
              </a:ext>
            </a:extLst>
          </p:cNvPr>
          <p:cNvSpPr/>
          <p:nvPr/>
        </p:nvSpPr>
        <p:spPr>
          <a:xfrm>
            <a:off x="1067850" y="4835724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FB07928-146F-4587-BA4D-1DD0DBF12FAB}"/>
              </a:ext>
            </a:extLst>
          </p:cNvPr>
          <p:cNvSpPr txBox="1"/>
          <p:nvPr/>
        </p:nvSpPr>
        <p:spPr>
          <a:xfrm>
            <a:off x="1115050" y="5007061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F6B0A03-2549-4B68-A718-3AC0EA85CC63}"/>
              </a:ext>
            </a:extLst>
          </p:cNvPr>
          <p:cNvCxnSpPr>
            <a:cxnSpLocks/>
          </p:cNvCxnSpPr>
          <p:nvPr/>
        </p:nvCxnSpPr>
        <p:spPr>
          <a:xfrm>
            <a:off x="2555631" y="4837910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BC57CE6-C4F0-4CF9-A721-CA0BF213A1B7}"/>
              </a:ext>
            </a:extLst>
          </p:cNvPr>
          <p:cNvCxnSpPr/>
          <p:nvPr/>
        </p:nvCxnSpPr>
        <p:spPr>
          <a:xfrm>
            <a:off x="6327066" y="4831255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5A6F043-640C-4A81-BBD1-FFABFA7B446A}"/>
              </a:ext>
            </a:extLst>
          </p:cNvPr>
          <p:cNvSpPr txBox="1"/>
          <p:nvPr/>
        </p:nvSpPr>
        <p:spPr>
          <a:xfrm>
            <a:off x="2470501" y="5004875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B4B9F94-AC47-4364-AD10-6B4B6F70C996}"/>
              </a:ext>
            </a:extLst>
          </p:cNvPr>
          <p:cNvCxnSpPr>
            <a:cxnSpLocks/>
          </p:cNvCxnSpPr>
          <p:nvPr/>
        </p:nvCxnSpPr>
        <p:spPr>
          <a:xfrm>
            <a:off x="3899749" y="4856226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B60CA94-CE82-4D6E-BBC4-0DC7F0DF26B4}"/>
              </a:ext>
            </a:extLst>
          </p:cNvPr>
          <p:cNvCxnSpPr/>
          <p:nvPr/>
        </p:nvCxnSpPr>
        <p:spPr>
          <a:xfrm>
            <a:off x="5241787" y="4837909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3C86734-29D9-4375-B738-F7A9363909B0}"/>
              </a:ext>
            </a:extLst>
          </p:cNvPr>
          <p:cNvSpPr txBox="1"/>
          <p:nvPr/>
        </p:nvSpPr>
        <p:spPr>
          <a:xfrm>
            <a:off x="3856221" y="5004875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862E0D0-48F9-4B1D-9308-409223E27E74}"/>
              </a:ext>
            </a:extLst>
          </p:cNvPr>
          <p:cNvSpPr txBox="1"/>
          <p:nvPr/>
        </p:nvSpPr>
        <p:spPr>
          <a:xfrm>
            <a:off x="6774065" y="4996633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F41A28-52AC-4F34-B0C2-B3144B081472}"/>
              </a:ext>
            </a:extLst>
          </p:cNvPr>
          <p:cNvSpPr txBox="1"/>
          <p:nvPr/>
        </p:nvSpPr>
        <p:spPr>
          <a:xfrm>
            <a:off x="9685677" y="4967243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0358D2C-C3EB-4A83-8D57-FC8781A8358A}"/>
              </a:ext>
            </a:extLst>
          </p:cNvPr>
          <p:cNvCxnSpPr>
            <a:cxnSpLocks/>
          </p:cNvCxnSpPr>
          <p:nvPr/>
        </p:nvCxnSpPr>
        <p:spPr>
          <a:xfrm>
            <a:off x="5752419" y="4376223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98D6AE3-3015-482C-8ABE-109F3837B5ED}"/>
              </a:ext>
            </a:extLst>
          </p:cNvPr>
          <p:cNvSpPr txBox="1"/>
          <p:nvPr/>
        </p:nvSpPr>
        <p:spPr>
          <a:xfrm>
            <a:off x="5634715" y="4993373"/>
            <a:ext cx="772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0946C32-7071-42F0-BDD0-099650AFEE20}"/>
              </a:ext>
            </a:extLst>
          </p:cNvPr>
          <p:cNvSpPr txBox="1"/>
          <p:nvPr/>
        </p:nvSpPr>
        <p:spPr>
          <a:xfrm>
            <a:off x="6183300" y="5007061"/>
            <a:ext cx="78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CCCAFA4-AF4F-4491-B6B6-7E96DD8EDD41}"/>
              </a:ext>
            </a:extLst>
          </p:cNvPr>
          <p:cNvCxnSpPr>
            <a:cxnSpLocks/>
          </p:cNvCxnSpPr>
          <p:nvPr/>
        </p:nvCxnSpPr>
        <p:spPr>
          <a:xfrm>
            <a:off x="8010698" y="4388943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989FF85-9A6F-43BA-AB15-24CFB6F55EF6}"/>
              </a:ext>
            </a:extLst>
          </p:cNvPr>
          <p:cNvSpPr txBox="1"/>
          <p:nvPr/>
        </p:nvSpPr>
        <p:spPr>
          <a:xfrm>
            <a:off x="7923569" y="4993373"/>
            <a:ext cx="76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EDA1474-C7C2-46EB-AEBD-50A31AF96CF7}"/>
              </a:ext>
            </a:extLst>
          </p:cNvPr>
          <p:cNvSpPr txBox="1"/>
          <p:nvPr/>
        </p:nvSpPr>
        <p:spPr>
          <a:xfrm>
            <a:off x="9009175" y="5009913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FEFE6C0-EA96-4F83-BA08-CFFDC4A7A0B0}"/>
              </a:ext>
            </a:extLst>
          </p:cNvPr>
          <p:cNvCxnSpPr>
            <a:cxnSpLocks/>
          </p:cNvCxnSpPr>
          <p:nvPr/>
        </p:nvCxnSpPr>
        <p:spPr>
          <a:xfrm>
            <a:off x="9685677" y="48465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C361E43-3A16-4638-8920-5091CD58EE53}"/>
              </a:ext>
            </a:extLst>
          </p:cNvPr>
          <p:cNvCxnSpPr>
            <a:cxnSpLocks/>
          </p:cNvCxnSpPr>
          <p:nvPr/>
        </p:nvCxnSpPr>
        <p:spPr>
          <a:xfrm>
            <a:off x="6851128" y="4827129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33309E78-7423-4FE0-8132-5AC074E02CDA}"/>
              </a:ext>
            </a:extLst>
          </p:cNvPr>
          <p:cNvSpPr txBox="1"/>
          <p:nvPr/>
        </p:nvSpPr>
        <p:spPr>
          <a:xfrm>
            <a:off x="8486092" y="5011141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2EB0655-A8CA-4008-B606-DF57ADC2AB01}"/>
              </a:ext>
            </a:extLst>
          </p:cNvPr>
          <p:cNvCxnSpPr>
            <a:cxnSpLocks/>
          </p:cNvCxnSpPr>
          <p:nvPr/>
        </p:nvCxnSpPr>
        <p:spPr>
          <a:xfrm>
            <a:off x="9178651" y="48465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B24264-E729-4E14-B55E-91D983B015D1}"/>
              </a:ext>
            </a:extLst>
          </p:cNvPr>
          <p:cNvCxnSpPr>
            <a:cxnSpLocks/>
          </p:cNvCxnSpPr>
          <p:nvPr/>
        </p:nvCxnSpPr>
        <p:spPr>
          <a:xfrm>
            <a:off x="8624774" y="48632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E1B6E11-5833-40C8-9301-0304852BB068}"/>
              </a:ext>
            </a:extLst>
          </p:cNvPr>
          <p:cNvSpPr txBox="1"/>
          <p:nvPr/>
        </p:nvSpPr>
        <p:spPr>
          <a:xfrm>
            <a:off x="7516409" y="4932095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E9405B6-27B4-4456-9824-2FC291918276}"/>
              </a:ext>
            </a:extLst>
          </p:cNvPr>
          <p:cNvCxnSpPr>
            <a:cxnSpLocks/>
          </p:cNvCxnSpPr>
          <p:nvPr/>
        </p:nvCxnSpPr>
        <p:spPr>
          <a:xfrm>
            <a:off x="7516409" y="4835724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FE8A526-1822-4EB3-B6C6-6C79F1ACC930}"/>
              </a:ext>
            </a:extLst>
          </p:cNvPr>
          <p:cNvSpPr txBox="1"/>
          <p:nvPr/>
        </p:nvSpPr>
        <p:spPr>
          <a:xfrm>
            <a:off x="5195351" y="4964276"/>
            <a:ext cx="8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1E4DDC85-915C-4DAD-AE0D-8D26D64BDB06}"/>
              </a:ext>
            </a:extLst>
          </p:cNvPr>
          <p:cNvSpPr/>
          <p:nvPr/>
        </p:nvSpPr>
        <p:spPr>
          <a:xfrm rot="16200000">
            <a:off x="3199796" y="3441644"/>
            <a:ext cx="420674" cy="4684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AF829B2-BC4B-4548-BE06-15F31F4ADF67}"/>
              </a:ext>
            </a:extLst>
          </p:cNvPr>
          <p:cNvSpPr txBox="1"/>
          <p:nvPr/>
        </p:nvSpPr>
        <p:spPr>
          <a:xfrm>
            <a:off x="2674301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DC69374D-301C-4E01-9610-98A0088B114D}"/>
              </a:ext>
            </a:extLst>
          </p:cNvPr>
          <p:cNvSpPr/>
          <p:nvPr/>
        </p:nvSpPr>
        <p:spPr>
          <a:xfrm rot="16200000">
            <a:off x="6671223" y="4654787"/>
            <a:ext cx="420674" cy="225828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19FA4AE5-82E7-4ABB-84B9-81E98BA7C928}"/>
              </a:ext>
            </a:extLst>
          </p:cNvPr>
          <p:cNvSpPr/>
          <p:nvPr/>
        </p:nvSpPr>
        <p:spPr>
          <a:xfrm rot="16200000">
            <a:off x="8884370" y="4680677"/>
            <a:ext cx="420674" cy="213778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A445FEC-8754-4645-A1B5-0D25D90D84A4}"/>
              </a:ext>
            </a:extLst>
          </p:cNvPr>
          <p:cNvSpPr txBox="1"/>
          <p:nvPr/>
        </p:nvSpPr>
        <p:spPr>
          <a:xfrm>
            <a:off x="6021049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8D15481-5869-422D-A558-8BE14F5AA97C}"/>
              </a:ext>
            </a:extLst>
          </p:cNvPr>
          <p:cNvSpPr txBox="1"/>
          <p:nvPr/>
        </p:nvSpPr>
        <p:spPr>
          <a:xfrm>
            <a:off x="8376525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7796BDB-E158-4D1C-B26A-99D8EAD88CB9}"/>
              </a:ext>
            </a:extLst>
          </p:cNvPr>
          <p:cNvSpPr txBox="1"/>
          <p:nvPr/>
        </p:nvSpPr>
        <p:spPr>
          <a:xfrm>
            <a:off x="4560477" y="3817361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行式存储 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D1F6F78-E044-4FBD-82FB-EB24F97C873A}"/>
              </a:ext>
            </a:extLst>
          </p:cNvPr>
          <p:cNvSpPr txBox="1"/>
          <p:nvPr/>
        </p:nvSpPr>
        <p:spPr>
          <a:xfrm>
            <a:off x="4560477" y="6133405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A02F6DB-B166-4BE2-8EAA-B39FE2153599}"/>
              </a:ext>
            </a:extLst>
          </p:cNvPr>
          <p:cNvCxnSpPr>
            <a:cxnSpLocks/>
          </p:cNvCxnSpPr>
          <p:nvPr/>
        </p:nvCxnSpPr>
        <p:spPr>
          <a:xfrm>
            <a:off x="703384" y="4235140"/>
            <a:ext cx="10537971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597610F0-1740-4DCE-8708-1B651FE2F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46719"/>
              </p:ext>
            </p:extLst>
          </p:nvPr>
        </p:nvGraphicFramePr>
        <p:xfrm>
          <a:off x="5227136" y="227535"/>
          <a:ext cx="4995790" cy="1981200"/>
        </p:xfrm>
        <a:graphic>
          <a:graphicData uri="http://schemas.openxmlformats.org/drawingml/2006/table">
            <a:tbl>
              <a:tblPr/>
              <a:tblGrid>
                <a:gridCol w="1977097">
                  <a:extLst>
                    <a:ext uri="{9D8B030D-6E8A-4147-A177-3AD203B41FA5}">
                      <a16:colId xmlns:a16="http://schemas.microsoft.com/office/drawing/2014/main" val="3005627699"/>
                    </a:ext>
                  </a:extLst>
                </a:gridCol>
                <a:gridCol w="1242646">
                  <a:extLst>
                    <a:ext uri="{9D8B030D-6E8A-4147-A177-3AD203B41FA5}">
                      <a16:colId xmlns:a16="http://schemas.microsoft.com/office/drawing/2014/main" val="4106765142"/>
                    </a:ext>
                  </a:extLst>
                </a:gridCol>
                <a:gridCol w="1776047">
                  <a:extLst>
                    <a:ext uri="{9D8B030D-6E8A-4147-A177-3AD203B41FA5}">
                      <a16:colId xmlns:a16="http://schemas.microsoft.com/office/drawing/2014/main" val="144455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Timestamp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Temperature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03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Jack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36.9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2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8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1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41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47086E-2B81-4C2B-95C2-E871BFC19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行式 </a:t>
            </a:r>
            <a:r>
              <a:rPr lang="en-US" altLang="zh-CN" dirty="0"/>
              <a:t>vs. </a:t>
            </a:r>
            <a:r>
              <a:rPr lang="zh-CN" altLang="en-US" dirty="0"/>
              <a:t>列式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7E06F2-F69F-43D4-9262-D52F2F5D9915}"/>
              </a:ext>
            </a:extLst>
          </p:cNvPr>
          <p:cNvSpPr txBox="1"/>
          <p:nvPr/>
        </p:nvSpPr>
        <p:spPr>
          <a:xfrm>
            <a:off x="445477" y="956663"/>
            <a:ext cx="547467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行式存储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把逻辑相关的数据在硬盘上放到一起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F32D7-8574-41C5-BE2E-B2156BCAE1C3}"/>
              </a:ext>
            </a:extLst>
          </p:cNvPr>
          <p:cNvSpPr txBox="1"/>
          <p:nvPr/>
        </p:nvSpPr>
        <p:spPr>
          <a:xfrm>
            <a:off x="445476" y="1739119"/>
            <a:ext cx="8932986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将物理相关的数据放到一起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只读投影列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e.g.,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Temperature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from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table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where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Temperature &gt; 36.5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数据编码和压缩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3F9EC4-0377-4D8F-B1C4-F6869079A587}"/>
              </a:ext>
            </a:extLst>
          </p:cNvPr>
          <p:cNvSpPr/>
          <p:nvPr/>
        </p:nvSpPr>
        <p:spPr>
          <a:xfrm>
            <a:off x="1056127" y="3616702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0E8618-92CF-40C7-823F-5BD175BDB006}"/>
              </a:ext>
            </a:extLst>
          </p:cNvPr>
          <p:cNvSpPr txBox="1"/>
          <p:nvPr/>
        </p:nvSpPr>
        <p:spPr>
          <a:xfrm>
            <a:off x="1103327" y="3788039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AD736C1-BD31-4723-9C5A-1C1CCF81B29B}"/>
              </a:ext>
            </a:extLst>
          </p:cNvPr>
          <p:cNvCxnSpPr>
            <a:cxnSpLocks/>
          </p:cNvCxnSpPr>
          <p:nvPr/>
        </p:nvCxnSpPr>
        <p:spPr>
          <a:xfrm>
            <a:off x="2543908" y="3618888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1AC6B5-F409-448D-9DE5-2404351A2BF4}"/>
              </a:ext>
            </a:extLst>
          </p:cNvPr>
          <p:cNvCxnSpPr/>
          <p:nvPr/>
        </p:nvCxnSpPr>
        <p:spPr>
          <a:xfrm>
            <a:off x="6315343" y="3612233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BFEE5C9-B8C2-48BA-9B9B-83FA52AC7CC1}"/>
              </a:ext>
            </a:extLst>
          </p:cNvPr>
          <p:cNvSpPr txBox="1"/>
          <p:nvPr/>
        </p:nvSpPr>
        <p:spPr>
          <a:xfrm>
            <a:off x="2458778" y="3785853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BA52530-BD74-4B4B-B35C-678760C9439C}"/>
              </a:ext>
            </a:extLst>
          </p:cNvPr>
          <p:cNvCxnSpPr>
            <a:cxnSpLocks/>
          </p:cNvCxnSpPr>
          <p:nvPr/>
        </p:nvCxnSpPr>
        <p:spPr>
          <a:xfrm>
            <a:off x="3888026" y="363720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DFA2438-23CF-4086-A82E-06B60BC2150C}"/>
              </a:ext>
            </a:extLst>
          </p:cNvPr>
          <p:cNvCxnSpPr/>
          <p:nvPr/>
        </p:nvCxnSpPr>
        <p:spPr>
          <a:xfrm>
            <a:off x="5230064" y="3618887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508E49C-73D9-4DDD-9FAA-7FE968DA3F78}"/>
              </a:ext>
            </a:extLst>
          </p:cNvPr>
          <p:cNvSpPr txBox="1"/>
          <p:nvPr/>
        </p:nvSpPr>
        <p:spPr>
          <a:xfrm>
            <a:off x="3844498" y="3785853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436DFC-00DF-4414-B527-3C31682DAEA9}"/>
              </a:ext>
            </a:extLst>
          </p:cNvPr>
          <p:cNvSpPr txBox="1"/>
          <p:nvPr/>
        </p:nvSpPr>
        <p:spPr>
          <a:xfrm>
            <a:off x="6762342" y="3777611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9897CF-0F15-430C-B42F-57CBBAA19D4D}"/>
              </a:ext>
            </a:extLst>
          </p:cNvPr>
          <p:cNvSpPr txBox="1"/>
          <p:nvPr/>
        </p:nvSpPr>
        <p:spPr>
          <a:xfrm>
            <a:off x="9673954" y="3748221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50A60A9-53FD-4E89-A01E-46CC478D784F}"/>
              </a:ext>
            </a:extLst>
          </p:cNvPr>
          <p:cNvCxnSpPr>
            <a:cxnSpLocks/>
          </p:cNvCxnSpPr>
          <p:nvPr/>
        </p:nvCxnSpPr>
        <p:spPr>
          <a:xfrm>
            <a:off x="5740696" y="3157201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0D6EA8D-705F-44E5-A264-FB53951892F7}"/>
              </a:ext>
            </a:extLst>
          </p:cNvPr>
          <p:cNvSpPr txBox="1"/>
          <p:nvPr/>
        </p:nvSpPr>
        <p:spPr>
          <a:xfrm>
            <a:off x="5622992" y="3774351"/>
            <a:ext cx="772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8BB9A6-082E-47D1-B3FF-99FAC426E94A}"/>
              </a:ext>
            </a:extLst>
          </p:cNvPr>
          <p:cNvSpPr txBox="1"/>
          <p:nvPr/>
        </p:nvSpPr>
        <p:spPr>
          <a:xfrm>
            <a:off x="6171577" y="3788039"/>
            <a:ext cx="78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EF05085-12A3-4FAE-B9EE-0D43916AF804}"/>
              </a:ext>
            </a:extLst>
          </p:cNvPr>
          <p:cNvCxnSpPr>
            <a:cxnSpLocks/>
          </p:cNvCxnSpPr>
          <p:nvPr/>
        </p:nvCxnSpPr>
        <p:spPr>
          <a:xfrm>
            <a:off x="7998975" y="3169921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AE95EB8-BC60-4F16-B90A-AB93328B7FAF}"/>
              </a:ext>
            </a:extLst>
          </p:cNvPr>
          <p:cNvSpPr txBox="1"/>
          <p:nvPr/>
        </p:nvSpPr>
        <p:spPr>
          <a:xfrm>
            <a:off x="7911846" y="3774351"/>
            <a:ext cx="76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AB1C55-EC07-4D72-99C0-EC75983B752E}"/>
              </a:ext>
            </a:extLst>
          </p:cNvPr>
          <p:cNvSpPr txBox="1"/>
          <p:nvPr/>
        </p:nvSpPr>
        <p:spPr>
          <a:xfrm>
            <a:off x="8997452" y="3790891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49978E6-B101-40C1-8D20-34E428FF06F7}"/>
              </a:ext>
            </a:extLst>
          </p:cNvPr>
          <p:cNvCxnSpPr>
            <a:cxnSpLocks/>
          </p:cNvCxnSpPr>
          <p:nvPr/>
        </p:nvCxnSpPr>
        <p:spPr>
          <a:xfrm>
            <a:off x="9673954" y="36274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FA06C04-8315-4F9D-9F1D-62F7E10D7E3C}"/>
              </a:ext>
            </a:extLst>
          </p:cNvPr>
          <p:cNvCxnSpPr>
            <a:cxnSpLocks/>
          </p:cNvCxnSpPr>
          <p:nvPr/>
        </p:nvCxnSpPr>
        <p:spPr>
          <a:xfrm>
            <a:off x="6839405" y="3608107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1E8297C-0CA4-48D4-B4BB-DF9BD9541E53}"/>
              </a:ext>
            </a:extLst>
          </p:cNvPr>
          <p:cNvSpPr txBox="1"/>
          <p:nvPr/>
        </p:nvSpPr>
        <p:spPr>
          <a:xfrm>
            <a:off x="8474369" y="3792119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0092F8F-C77A-46E1-8FE3-5FFCCD2EA881}"/>
              </a:ext>
            </a:extLst>
          </p:cNvPr>
          <p:cNvCxnSpPr>
            <a:cxnSpLocks/>
          </p:cNvCxnSpPr>
          <p:nvPr/>
        </p:nvCxnSpPr>
        <p:spPr>
          <a:xfrm>
            <a:off x="9166928" y="36274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69E35DE-C187-4165-82FD-F70C2E64DA03}"/>
              </a:ext>
            </a:extLst>
          </p:cNvPr>
          <p:cNvCxnSpPr>
            <a:cxnSpLocks/>
          </p:cNvCxnSpPr>
          <p:nvPr/>
        </p:nvCxnSpPr>
        <p:spPr>
          <a:xfrm>
            <a:off x="8613051" y="36441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A282B22-FD3C-447E-9BE4-15B0159582BD}"/>
              </a:ext>
            </a:extLst>
          </p:cNvPr>
          <p:cNvSpPr txBox="1"/>
          <p:nvPr/>
        </p:nvSpPr>
        <p:spPr>
          <a:xfrm>
            <a:off x="7504686" y="3713073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5B9FB36-2F41-4F79-8ABF-4A1317F81C60}"/>
              </a:ext>
            </a:extLst>
          </p:cNvPr>
          <p:cNvCxnSpPr>
            <a:cxnSpLocks/>
          </p:cNvCxnSpPr>
          <p:nvPr/>
        </p:nvCxnSpPr>
        <p:spPr>
          <a:xfrm>
            <a:off x="7504686" y="3616702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8D1E8AA-61B9-43ED-B944-B4C4F941E935}"/>
              </a:ext>
            </a:extLst>
          </p:cNvPr>
          <p:cNvSpPr txBox="1"/>
          <p:nvPr/>
        </p:nvSpPr>
        <p:spPr>
          <a:xfrm>
            <a:off x="5183628" y="3745254"/>
            <a:ext cx="8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C063350E-9DBC-481F-A189-B9CDCF44CD6D}"/>
              </a:ext>
            </a:extLst>
          </p:cNvPr>
          <p:cNvSpPr/>
          <p:nvPr/>
        </p:nvSpPr>
        <p:spPr>
          <a:xfrm rot="16200000">
            <a:off x="3188073" y="2222622"/>
            <a:ext cx="420674" cy="4684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EE503EC-8190-4714-BB9B-C93DAE1CD95B}"/>
              </a:ext>
            </a:extLst>
          </p:cNvPr>
          <p:cNvSpPr txBox="1"/>
          <p:nvPr/>
        </p:nvSpPr>
        <p:spPr>
          <a:xfrm>
            <a:off x="2662578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3506A02E-F48F-42A1-9DD0-A31FA55E3931}"/>
              </a:ext>
            </a:extLst>
          </p:cNvPr>
          <p:cNvSpPr/>
          <p:nvPr/>
        </p:nvSpPr>
        <p:spPr>
          <a:xfrm rot="16200000">
            <a:off x="6659500" y="3435765"/>
            <a:ext cx="420674" cy="225828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35ADA10B-7E0A-4952-BCF6-6848638D2B58}"/>
              </a:ext>
            </a:extLst>
          </p:cNvPr>
          <p:cNvSpPr/>
          <p:nvPr/>
        </p:nvSpPr>
        <p:spPr>
          <a:xfrm rot="16200000">
            <a:off x="8872647" y="3461655"/>
            <a:ext cx="420674" cy="213778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3F4C4C3-E73F-4F04-B87A-35E7A3AEE96F}"/>
              </a:ext>
            </a:extLst>
          </p:cNvPr>
          <p:cNvSpPr txBox="1"/>
          <p:nvPr/>
        </p:nvSpPr>
        <p:spPr>
          <a:xfrm>
            <a:off x="6009326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74CD143-DDC4-43C5-9A62-B07BBAE3B410}"/>
              </a:ext>
            </a:extLst>
          </p:cNvPr>
          <p:cNvSpPr txBox="1"/>
          <p:nvPr/>
        </p:nvSpPr>
        <p:spPr>
          <a:xfrm>
            <a:off x="8364802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B997294-7D46-4A7A-876D-62747C7CE9B7}"/>
              </a:ext>
            </a:extLst>
          </p:cNvPr>
          <p:cNvSpPr txBox="1"/>
          <p:nvPr/>
        </p:nvSpPr>
        <p:spPr>
          <a:xfrm>
            <a:off x="4548754" y="5055416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/>
          </a:p>
        </p:txBody>
      </p:sp>
      <p:graphicFrame>
        <p:nvGraphicFramePr>
          <p:cNvPr id="36" name="表格 96">
            <a:extLst>
              <a:ext uri="{FF2B5EF4-FFF2-40B4-BE49-F238E27FC236}">
                <a16:creationId xmlns:a16="http://schemas.microsoft.com/office/drawing/2014/main" id="{458E38C6-21D9-4582-896A-B0C001446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94466"/>
              </p:ext>
            </p:extLst>
          </p:nvPr>
        </p:nvGraphicFramePr>
        <p:xfrm>
          <a:off x="2239793" y="5660496"/>
          <a:ext cx="1954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92">
                  <a:extLst>
                    <a:ext uri="{9D8B030D-6E8A-4147-A177-3AD203B41FA5}">
                      <a16:colId xmlns:a16="http://schemas.microsoft.com/office/drawing/2014/main" val="801233547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3477759556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2385147617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245341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7547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717FC66F-62F8-48DD-971F-CEC64EC6477E}"/>
              </a:ext>
            </a:extLst>
          </p:cNvPr>
          <p:cNvSpPr txBox="1"/>
          <p:nvPr/>
        </p:nvSpPr>
        <p:spPr>
          <a:xfrm>
            <a:off x="1191911" y="5237018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DE1AC72-43B5-4650-BFC4-F54DBACD23E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950110" y="5606350"/>
            <a:ext cx="0" cy="38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E73B5CC6-73D9-4A11-8C3D-C153E59DA0AD}"/>
              </a:ext>
            </a:extLst>
          </p:cNvPr>
          <p:cNvCxnSpPr>
            <a:cxnSpLocks/>
            <a:stCxn id="6" idx="1"/>
            <a:endCxn id="36" idx="1"/>
          </p:cNvCxnSpPr>
          <p:nvPr/>
        </p:nvCxnSpPr>
        <p:spPr>
          <a:xfrm rot="10800000" flipH="1" flipV="1">
            <a:off x="1103327" y="3972704"/>
            <a:ext cx="1136466" cy="1873211"/>
          </a:xfrm>
          <a:prstGeom prst="curvedConnector3">
            <a:avLst>
              <a:gd name="adj1" fmla="val -20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7AECB059-1A36-4BB2-A3A9-099126BF2122}"/>
              </a:ext>
            </a:extLst>
          </p:cNvPr>
          <p:cNvSpPr txBox="1"/>
          <p:nvPr/>
        </p:nvSpPr>
        <p:spPr>
          <a:xfrm>
            <a:off x="2554187" y="6068125"/>
            <a:ext cx="112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差值存储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AB8C328-28DC-4173-BA71-EFAC13F4D9A4}"/>
              </a:ext>
            </a:extLst>
          </p:cNvPr>
          <p:cNvCxnSpPr/>
          <p:nvPr/>
        </p:nvCxnSpPr>
        <p:spPr>
          <a:xfrm>
            <a:off x="4337503" y="5858935"/>
            <a:ext cx="1308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46F4EBD-9760-4326-9C85-8AF18F5A9AC8}"/>
              </a:ext>
            </a:extLst>
          </p:cNvPr>
          <p:cNvSpPr txBox="1"/>
          <p:nvPr/>
        </p:nvSpPr>
        <p:spPr>
          <a:xfrm>
            <a:off x="5646179" y="5662004"/>
            <a:ext cx="1543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 |‘0’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34D1E98-3527-4840-A32A-ECF889C0AF58}"/>
              </a:ext>
            </a:extLst>
          </p:cNvPr>
          <p:cNvSpPr txBox="1"/>
          <p:nvPr/>
        </p:nvSpPr>
        <p:spPr>
          <a:xfrm>
            <a:off x="5721142" y="6036428"/>
            <a:ext cx="134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游程编码</a:t>
            </a:r>
          </a:p>
        </p:txBody>
      </p:sp>
    </p:spTree>
    <p:extLst>
      <p:ext uri="{BB962C8B-B14F-4D97-AF65-F5344CB8AC3E}">
        <p14:creationId xmlns:p14="http://schemas.microsoft.com/office/powerpoint/2010/main" val="302174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762338-50EF-45B0-9D46-3CF05D996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压缩算法举例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6E15D9-175D-40CE-9397-6B454545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76" y="1170958"/>
            <a:ext cx="8713847" cy="52936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34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DBB994-2058-4DCB-9D17-95108C370C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分布式存储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A49699-FEC2-4724-B1F0-33334E410A07}"/>
              </a:ext>
            </a:extLst>
          </p:cNvPr>
          <p:cNvSpPr txBox="1"/>
          <p:nvPr/>
        </p:nvSpPr>
        <p:spPr>
          <a:xfrm>
            <a:off x="360067" y="1211142"/>
            <a:ext cx="644078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分布式存储是时序数据库另一个关键技术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存储结构：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、集中、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DF96E-4D93-46D2-8080-56BDDBDE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74" y="3027172"/>
            <a:ext cx="6053634" cy="290144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2C426B0-651F-43C4-AC66-DB628B2C211E}"/>
              </a:ext>
            </a:extLst>
          </p:cNvPr>
          <p:cNvCxnSpPr>
            <a:cxnSpLocks/>
          </p:cNvCxnSpPr>
          <p:nvPr/>
        </p:nvCxnSpPr>
        <p:spPr>
          <a:xfrm>
            <a:off x="3212123" y="5322278"/>
            <a:ext cx="0" cy="521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AE0E98D-9054-4729-9E87-FC9A6B765D4A}"/>
              </a:ext>
            </a:extLst>
          </p:cNvPr>
          <p:cNvSpPr txBox="1"/>
          <p:nvPr/>
        </p:nvSpPr>
        <p:spPr>
          <a:xfrm>
            <a:off x="3001108" y="5954994"/>
            <a:ext cx="207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单机存储结构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649B06-AECC-4949-8F40-4A489EC6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55" y="3271299"/>
            <a:ext cx="3739748" cy="25727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1C8CE4B-7C65-42FB-88F9-AF497BA9D4D6}"/>
              </a:ext>
            </a:extLst>
          </p:cNvPr>
          <p:cNvSpPr txBox="1"/>
          <p:nvPr/>
        </p:nvSpPr>
        <p:spPr>
          <a:xfrm>
            <a:off x="8889398" y="5954994"/>
            <a:ext cx="19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单机存储缺点？</a:t>
            </a:r>
          </a:p>
        </p:txBody>
      </p:sp>
    </p:spTree>
    <p:extLst>
      <p:ext uri="{BB962C8B-B14F-4D97-AF65-F5344CB8AC3E}">
        <p14:creationId xmlns:p14="http://schemas.microsoft.com/office/powerpoint/2010/main" val="17986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40D4EA-947F-49F2-984C-4E67C172F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分布式存储之分片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DC0CFB-BB79-42A9-BBF8-C32707E2AE97}"/>
              </a:ext>
            </a:extLst>
          </p:cNvPr>
          <p:cNvSpPr txBox="1"/>
          <p:nvPr/>
        </p:nvSpPr>
        <p:spPr>
          <a:xfrm>
            <a:off x="372237" y="1199894"/>
            <a:ext cx="10514838" cy="2524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分布式存储需要考虑如何将数据分布到多台机器上面，即分片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sharding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的问题。分片问题包括分片方法的选择和分片的设计问题。分片方法有：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081F3-D5B4-4B25-9BF8-F61C0535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809"/>
            <a:ext cx="3550431" cy="1562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3108A2-7F98-4314-A9A8-8BAE05EA2174}"/>
              </a:ext>
            </a:extLst>
          </p:cNvPr>
          <p:cNvSpPr txBox="1"/>
          <p:nvPr/>
        </p:nvSpPr>
        <p:spPr>
          <a:xfrm>
            <a:off x="1120188" y="5943999"/>
            <a:ext cx="13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8F1657-FD3C-463D-BF97-C465B5C0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429" y="2931635"/>
            <a:ext cx="3131072" cy="3012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ED5D48-7F75-4174-890E-8124BA97D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01" y="2493606"/>
            <a:ext cx="5510499" cy="3450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DD8BBB-57F2-4D85-A020-70E2F2A07EAF}"/>
              </a:ext>
            </a:extLst>
          </p:cNvPr>
          <p:cNvSpPr txBox="1"/>
          <p:nvPr/>
        </p:nvSpPr>
        <p:spPr>
          <a:xfrm>
            <a:off x="9029387" y="5943999"/>
            <a:ext cx="13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8AC2D4-1CC0-4328-B248-A33BC22D198F}"/>
              </a:ext>
            </a:extLst>
          </p:cNvPr>
          <p:cNvSpPr txBox="1"/>
          <p:nvPr/>
        </p:nvSpPr>
        <p:spPr>
          <a:xfrm>
            <a:off x="4554144" y="5943999"/>
            <a:ext cx="13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6CBB4F2-7EA3-418C-92DF-4BD01DCD8922}"/>
              </a:ext>
            </a:extLst>
          </p:cNvPr>
          <p:cNvCxnSpPr>
            <a:cxnSpLocks/>
          </p:cNvCxnSpPr>
          <p:nvPr/>
        </p:nvCxnSpPr>
        <p:spPr>
          <a:xfrm flipV="1">
            <a:off x="6661948" y="2931635"/>
            <a:ext cx="19553" cy="30123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E6A125E-0A25-4C51-A008-830C06F9B82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548656" y="4437817"/>
            <a:ext cx="1773" cy="15061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25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7B1A86-E2A2-424A-9C78-51065F851B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分片方法总结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1F0AF-BDD5-4142-AB97-0E603EDC3C76}"/>
              </a:ext>
            </a:extLst>
          </p:cNvPr>
          <p:cNvSpPr txBox="1">
            <a:spLocks/>
          </p:cNvSpPr>
          <p:nvPr/>
        </p:nvSpPr>
        <p:spPr>
          <a:xfrm>
            <a:off x="492866" y="1301086"/>
            <a:ext cx="3720841" cy="46148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均衡性较好，但集群不易扩展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均衡性好，集群扩展易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增加删除结点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，但实现复杂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脏数据问题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崩效应与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虚拟结点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范围划分：易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水平扩展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复杂度在于合并和分裂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01227-EA5F-475E-B4BC-9415922E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64" y="0"/>
            <a:ext cx="3433786" cy="3253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316FE0-F7C1-4112-AD59-7E49E09BC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2" t="2612" r="8484" b="2029"/>
          <a:stretch/>
        </p:blipFill>
        <p:spPr>
          <a:xfrm>
            <a:off x="4243753" y="3757766"/>
            <a:ext cx="3985846" cy="2372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195B64-9F42-4C1B-B8C6-497678D3781E}"/>
              </a:ext>
            </a:extLst>
          </p:cNvPr>
          <p:cNvSpPr txBox="1"/>
          <p:nvPr/>
        </p:nvSpPr>
        <p:spPr>
          <a:xfrm>
            <a:off x="4941276" y="6130187"/>
            <a:ext cx="2567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一致哈希中脏数据问题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EFBFF1-45DC-45A8-93B2-FCEC93FCB3AB}"/>
              </a:ext>
            </a:extLst>
          </p:cNvPr>
          <p:cNvSpPr txBox="1"/>
          <p:nvPr/>
        </p:nvSpPr>
        <p:spPr>
          <a:xfrm>
            <a:off x="5379292" y="3221503"/>
            <a:ext cx="2567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一致哈希中增加结点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CD428B-7BB6-4982-940A-FF7360071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3"/>
          <a:stretch/>
        </p:blipFill>
        <p:spPr>
          <a:xfrm>
            <a:off x="8475783" y="1837321"/>
            <a:ext cx="3622432" cy="35421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DC8515-C041-4B02-9615-B548A1F3B365}"/>
              </a:ext>
            </a:extLst>
          </p:cNvPr>
          <p:cNvSpPr txBox="1"/>
          <p:nvPr/>
        </p:nvSpPr>
        <p:spPr>
          <a:xfrm>
            <a:off x="9536873" y="5546599"/>
            <a:ext cx="232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虚拟结点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4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0F2816F-170D-4899-A3EF-2FA480BD3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34DE97-185D-42D5-AF42-D46524A93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时序数据聚合查询技术</a:t>
            </a:r>
          </a:p>
        </p:txBody>
      </p:sp>
    </p:spTree>
    <p:extLst>
      <p:ext uri="{BB962C8B-B14F-4D97-AF65-F5344CB8AC3E}">
        <p14:creationId xmlns:p14="http://schemas.microsoft.com/office/powerpoint/2010/main" val="364134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1B4F3A-D5D2-4675-A164-1CCD4127D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PISA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742E73-9533-4F47-B3A7-8AE32D775FFF}"/>
              </a:ext>
            </a:extLst>
          </p:cNvPr>
          <p:cNvSpPr txBox="1"/>
          <p:nvPr/>
        </p:nvSpPr>
        <p:spPr>
          <a:xfrm>
            <a:off x="326945" y="1737669"/>
            <a:ext cx="731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解决的问题：对上亿数据快速进行聚合查询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(SUM, MAX, MIN, AVG)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9B1C1A-0ABB-4FBF-8FC1-6180CC48272B}"/>
              </a:ext>
            </a:extLst>
          </p:cNvPr>
          <p:cNvSpPr txBox="1"/>
          <p:nvPr/>
        </p:nvSpPr>
        <p:spPr>
          <a:xfrm>
            <a:off x="326945" y="2171063"/>
            <a:ext cx="432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传统聚合查询使用到的方法：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摘要表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线段树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二叉搜索树，用来存区间信息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3EE03-5171-4E25-9C40-CFE7C64DE6AE}"/>
              </a:ext>
            </a:extLst>
          </p:cNvPr>
          <p:cNvSpPr txBox="1"/>
          <p:nvPr/>
        </p:nvSpPr>
        <p:spPr>
          <a:xfrm>
            <a:off x="5544889" y="2656846"/>
            <a:ext cx="3259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[1,5,3,7,3,2,5,7]</a:t>
            </a:r>
            <a:endParaRPr lang="zh-CN" altLang="en-US" sz="2400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00AD0D7B-CDBC-445C-9C89-8D3D835EC425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>
            <a:off x="7322044" y="2509198"/>
            <a:ext cx="1662717" cy="1958013"/>
          </a:xfrm>
          <a:prstGeom prst="curvedConnector3">
            <a:avLst>
              <a:gd name="adj1" fmla="val -1374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A8CFF82-9F8B-4CB4-87BE-68EC1CB67389}"/>
              </a:ext>
            </a:extLst>
          </p:cNvPr>
          <p:cNvSpPr txBox="1"/>
          <p:nvPr/>
        </p:nvSpPr>
        <p:spPr>
          <a:xfrm>
            <a:off x="7690572" y="3257371"/>
            <a:ext cx="3282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构造其最小线段树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6E3B6D3-9053-4411-85DB-201244D0F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58812"/>
              </p:ext>
            </p:extLst>
          </p:nvPr>
        </p:nvGraphicFramePr>
        <p:xfrm>
          <a:off x="7455230" y="4319563"/>
          <a:ext cx="335436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0786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5613FA4-B194-47DA-8A02-B496F2F57C8F}"/>
              </a:ext>
            </a:extLst>
          </p:cNvPr>
          <p:cNvSpPr/>
          <p:nvPr/>
        </p:nvSpPr>
        <p:spPr>
          <a:xfrm>
            <a:off x="1957883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8C2F36D-3959-4541-B0A7-D537AD5B03F8}"/>
              </a:ext>
            </a:extLst>
          </p:cNvPr>
          <p:cNvCxnSpPr>
            <a:cxnSpLocks/>
          </p:cNvCxnSpPr>
          <p:nvPr/>
        </p:nvCxnSpPr>
        <p:spPr>
          <a:xfrm>
            <a:off x="1957884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4EC77E9-7726-47D4-9B35-8769E379191E}"/>
              </a:ext>
            </a:extLst>
          </p:cNvPr>
          <p:cNvSpPr txBox="1"/>
          <p:nvPr/>
        </p:nvSpPr>
        <p:spPr>
          <a:xfrm>
            <a:off x="1822937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9B8B26-18F8-4392-9F06-DBEA49C69C9C}"/>
              </a:ext>
            </a:extLst>
          </p:cNvPr>
          <p:cNvSpPr txBox="1"/>
          <p:nvPr/>
        </p:nvSpPr>
        <p:spPr>
          <a:xfrm>
            <a:off x="2110152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64A08C-9A2D-413A-8A68-1EF5D1367B28}"/>
              </a:ext>
            </a:extLst>
          </p:cNvPr>
          <p:cNvSpPr/>
          <p:nvPr/>
        </p:nvSpPr>
        <p:spPr>
          <a:xfrm>
            <a:off x="461889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6CD1D80-013C-4F8F-B8D1-8C2DE232D29C}"/>
              </a:ext>
            </a:extLst>
          </p:cNvPr>
          <p:cNvCxnSpPr>
            <a:cxnSpLocks/>
          </p:cNvCxnSpPr>
          <p:nvPr/>
        </p:nvCxnSpPr>
        <p:spPr>
          <a:xfrm>
            <a:off x="461892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D532028-DDBD-4D4D-A3DD-F016F2671530}"/>
              </a:ext>
            </a:extLst>
          </p:cNvPr>
          <p:cNvSpPr txBox="1"/>
          <p:nvPr/>
        </p:nvSpPr>
        <p:spPr>
          <a:xfrm>
            <a:off x="326945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A7FD0B-0893-4A33-94BA-3E102995CE31}"/>
              </a:ext>
            </a:extLst>
          </p:cNvPr>
          <p:cNvSpPr/>
          <p:nvPr/>
        </p:nvSpPr>
        <p:spPr>
          <a:xfrm>
            <a:off x="3492694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8D151F-FBF7-41F5-8B64-A54F803B7EC1}"/>
              </a:ext>
            </a:extLst>
          </p:cNvPr>
          <p:cNvSpPr txBox="1"/>
          <p:nvPr/>
        </p:nvSpPr>
        <p:spPr>
          <a:xfrm>
            <a:off x="614160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129EA62-F9C4-462F-81FC-6E80132948C1}"/>
              </a:ext>
            </a:extLst>
          </p:cNvPr>
          <p:cNvCxnSpPr>
            <a:cxnSpLocks/>
          </p:cNvCxnSpPr>
          <p:nvPr/>
        </p:nvCxnSpPr>
        <p:spPr>
          <a:xfrm>
            <a:off x="3492695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CC3D370-F083-4332-AFF7-615F4343D2BB}"/>
              </a:ext>
            </a:extLst>
          </p:cNvPr>
          <p:cNvSpPr txBox="1"/>
          <p:nvPr/>
        </p:nvSpPr>
        <p:spPr>
          <a:xfrm>
            <a:off x="3357748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852B3B-975D-4DE6-890C-120C83C5E795}"/>
              </a:ext>
            </a:extLst>
          </p:cNvPr>
          <p:cNvSpPr txBox="1"/>
          <p:nvPr/>
        </p:nvSpPr>
        <p:spPr>
          <a:xfrm>
            <a:off x="3644963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9CF3E5-F38F-4469-A657-1E398D7B2458}"/>
              </a:ext>
            </a:extLst>
          </p:cNvPr>
          <p:cNvCxnSpPr/>
          <p:nvPr/>
        </p:nvCxnSpPr>
        <p:spPr>
          <a:xfrm>
            <a:off x="461891" y="5943600"/>
            <a:ext cx="4267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377F8B8-710B-49DF-907C-11E6D2597B87}"/>
              </a:ext>
            </a:extLst>
          </p:cNvPr>
          <p:cNvCxnSpPr>
            <a:cxnSpLocks/>
          </p:cNvCxnSpPr>
          <p:nvPr/>
        </p:nvCxnSpPr>
        <p:spPr>
          <a:xfrm>
            <a:off x="262336" y="4462739"/>
            <a:ext cx="6775" cy="134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F6C4F04-E28A-4AD8-9B1F-1F7F0091B211}"/>
              </a:ext>
            </a:extLst>
          </p:cNvPr>
          <p:cNvSpPr txBox="1"/>
          <p:nvPr/>
        </p:nvSpPr>
        <p:spPr>
          <a:xfrm>
            <a:off x="326945" y="1278567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PISA : An Index for Aggregating Big Time Series Data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87AC874-369A-4152-A30F-A3BFEA77DA44}"/>
              </a:ext>
            </a:extLst>
          </p:cNvPr>
          <p:cNvCxnSpPr>
            <a:cxnSpLocks/>
            <a:stCxn id="31" idx="0"/>
            <a:endCxn id="19" idx="2"/>
          </p:cNvCxnSpPr>
          <p:nvPr/>
        </p:nvCxnSpPr>
        <p:spPr>
          <a:xfrm flipH="1" flipV="1">
            <a:off x="1012744" y="5720857"/>
            <a:ext cx="569340" cy="3744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E6210F0-5767-4498-B9B2-09ED1D6C1047}"/>
              </a:ext>
            </a:extLst>
          </p:cNvPr>
          <p:cNvSpPr txBox="1"/>
          <p:nvPr/>
        </p:nvSpPr>
        <p:spPr>
          <a:xfrm>
            <a:off x="1086278" y="6095286"/>
            <a:ext cx="99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2792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5" grpId="0" animBg="1"/>
      <p:bldP spid="17" grpId="0"/>
      <p:bldP spid="18" grpId="0"/>
      <p:bldP spid="19" grpId="0" animBg="1"/>
      <p:bldP spid="21" grpId="0"/>
      <p:bldP spid="23" grpId="0" animBg="1"/>
      <p:bldP spid="22" grpId="0"/>
      <p:bldP spid="25" grpId="0"/>
      <p:bldP spid="26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8AB4D6-E53A-49DC-9856-1853319B05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线段树不足</a:t>
            </a:r>
          </a:p>
        </p:txBody>
      </p:sp>
      <p:graphicFrame>
        <p:nvGraphicFramePr>
          <p:cNvPr id="12" name="表格 3">
            <a:extLst>
              <a:ext uri="{FF2B5EF4-FFF2-40B4-BE49-F238E27FC236}">
                <a16:creationId xmlns:a16="http://schemas.microsoft.com/office/drawing/2014/main" id="{3C9D4719-E42C-4A20-85E8-D8DA02D83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15995"/>
              </p:ext>
            </p:extLst>
          </p:nvPr>
        </p:nvGraphicFramePr>
        <p:xfrm>
          <a:off x="6510215" y="2093351"/>
          <a:ext cx="41929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52656909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42210966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93039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257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80F0012-6944-4556-9801-0D71961F7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28697"/>
              </p:ext>
            </p:extLst>
          </p:nvPr>
        </p:nvGraphicFramePr>
        <p:xfrm>
          <a:off x="930030" y="2278771"/>
          <a:ext cx="335436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0786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72AA2F1-CA47-4459-BF5A-CB8AFC0C52D6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4284390" y="3020451"/>
            <a:ext cx="2225825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3400088-C2CA-40EA-A439-F8776DBF4768}"/>
              </a:ext>
            </a:extLst>
          </p:cNvPr>
          <p:cNvSpPr txBox="1"/>
          <p:nvPr/>
        </p:nvSpPr>
        <p:spPr>
          <a:xfrm>
            <a:off x="4418425" y="2651119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增加两个数据点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C10F59-9EEF-4D55-A114-2736BFD127DA}"/>
              </a:ext>
            </a:extLst>
          </p:cNvPr>
          <p:cNvCxnSpPr>
            <a:cxnSpLocks/>
          </p:cNvCxnSpPr>
          <p:nvPr/>
        </p:nvCxnSpPr>
        <p:spPr>
          <a:xfrm>
            <a:off x="9765323" y="1719189"/>
            <a:ext cx="0" cy="260252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80D2DC3-9AC1-4096-89CE-0C610B36CD9A}"/>
              </a:ext>
            </a:extLst>
          </p:cNvPr>
          <p:cNvCxnSpPr>
            <a:cxnSpLocks/>
          </p:cNvCxnSpPr>
          <p:nvPr/>
        </p:nvCxnSpPr>
        <p:spPr>
          <a:xfrm>
            <a:off x="10843846" y="1719188"/>
            <a:ext cx="0" cy="260252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E8B627E-6592-4A28-A2D2-6AE3E97D450E}"/>
              </a:ext>
            </a:extLst>
          </p:cNvPr>
          <p:cNvCxnSpPr>
            <a:cxnSpLocks/>
          </p:cNvCxnSpPr>
          <p:nvPr/>
        </p:nvCxnSpPr>
        <p:spPr>
          <a:xfrm>
            <a:off x="9765323" y="1719188"/>
            <a:ext cx="107852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9535F05-E358-4856-A24D-441E856BF8CA}"/>
              </a:ext>
            </a:extLst>
          </p:cNvPr>
          <p:cNvCxnSpPr>
            <a:cxnSpLocks/>
          </p:cNvCxnSpPr>
          <p:nvPr/>
        </p:nvCxnSpPr>
        <p:spPr>
          <a:xfrm>
            <a:off x="9765323" y="4317607"/>
            <a:ext cx="107852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70BBCFE-537E-4DE3-8410-1AC8BD8E83BF}"/>
              </a:ext>
            </a:extLst>
          </p:cNvPr>
          <p:cNvSpPr txBox="1"/>
          <p:nvPr/>
        </p:nvSpPr>
        <p:spPr>
          <a:xfrm>
            <a:off x="808891" y="4607169"/>
            <a:ext cx="556728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插入新的数据对数据写入速度有影响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占用的内存还是比较大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读取有时开销较大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21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3078D9-E477-4D1A-839F-BAD8B578CB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时序数据库简介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9DC8CA-DA9B-49CF-A3A5-8EEAE07E3216}"/>
              </a:ext>
            </a:extLst>
          </p:cNvPr>
          <p:cNvSpPr txBox="1"/>
          <p:nvPr/>
        </p:nvSpPr>
        <p:spPr>
          <a:xfrm>
            <a:off x="631371" y="1023257"/>
            <a:ext cx="106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简单来说，时序数据库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(Time Series Database, TSDB)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就是存储时序数据的数据库。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2B64F6-BEAA-4E73-80DA-669064876D2E}"/>
              </a:ext>
            </a:extLst>
          </p:cNvPr>
          <p:cNvSpPr txBox="1"/>
          <p:nvPr/>
        </p:nvSpPr>
        <p:spPr>
          <a:xfrm>
            <a:off x="631371" y="1878763"/>
            <a:ext cx="10069286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而时序数据是指按时间排序的记录序列。 数据是由环境传感器测量产生的数据，例如锅炉的水温，汽车的转速。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AA9809-A1F8-4991-A00F-BA71EFC34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17003"/>
              </p:ext>
            </p:extLst>
          </p:nvPr>
        </p:nvGraphicFramePr>
        <p:xfrm>
          <a:off x="2882118" y="3244601"/>
          <a:ext cx="4995790" cy="3169920"/>
        </p:xfrm>
        <a:graphic>
          <a:graphicData uri="http://schemas.openxmlformats.org/drawingml/2006/table">
            <a:tbl>
              <a:tblPr/>
              <a:tblGrid>
                <a:gridCol w="1977097">
                  <a:extLst>
                    <a:ext uri="{9D8B030D-6E8A-4147-A177-3AD203B41FA5}">
                      <a16:colId xmlns:a16="http://schemas.microsoft.com/office/drawing/2014/main" val="3005627699"/>
                    </a:ext>
                  </a:extLst>
                </a:gridCol>
                <a:gridCol w="1242646">
                  <a:extLst>
                    <a:ext uri="{9D8B030D-6E8A-4147-A177-3AD203B41FA5}">
                      <a16:colId xmlns:a16="http://schemas.microsoft.com/office/drawing/2014/main" val="4106765142"/>
                    </a:ext>
                  </a:extLst>
                </a:gridCol>
                <a:gridCol w="1776047">
                  <a:extLst>
                    <a:ext uri="{9D8B030D-6E8A-4147-A177-3AD203B41FA5}">
                      <a16:colId xmlns:a16="http://schemas.microsoft.com/office/drawing/2014/main" val="144455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Timestamp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Temperature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03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Jack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36.5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36.9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2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8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Rose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098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1580950946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37.0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1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1580950957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29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1580951566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37.1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13737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14E44D5-CA5C-44C6-A36E-D05A02E0E5D1}"/>
              </a:ext>
            </a:extLst>
          </p:cNvPr>
          <p:cNvSpPr txBox="1"/>
          <p:nvPr/>
        </p:nvSpPr>
        <p:spPr>
          <a:xfrm>
            <a:off x="4302369" y="2875269"/>
            <a:ext cx="23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表：简单的时序数据</a:t>
            </a:r>
          </a:p>
        </p:txBody>
      </p:sp>
    </p:spTree>
    <p:extLst>
      <p:ext uri="{BB962C8B-B14F-4D97-AF65-F5344CB8AC3E}">
        <p14:creationId xmlns:p14="http://schemas.microsoft.com/office/powerpoint/2010/main" val="25805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0D7A4-9F1B-4865-A146-7D9C29C2A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PISA</a:t>
            </a:r>
            <a:r>
              <a:rPr lang="zh-CN" altLang="en-US" dirty="0"/>
              <a:t>解决方案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ED36F35-6700-4665-8E13-78C26BA80C85}"/>
              </a:ext>
            </a:extLst>
          </p:cNvPr>
          <p:cNvSpPr/>
          <p:nvPr/>
        </p:nvSpPr>
        <p:spPr>
          <a:xfrm>
            <a:off x="9196378" y="3249855"/>
            <a:ext cx="1289972" cy="2382303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7596364-AFDE-48D3-B66C-C829077F8102}"/>
              </a:ext>
            </a:extLst>
          </p:cNvPr>
          <p:cNvSpPr/>
          <p:nvPr/>
        </p:nvSpPr>
        <p:spPr>
          <a:xfrm>
            <a:off x="4226147" y="1225843"/>
            <a:ext cx="4999515" cy="5238776"/>
          </a:xfrm>
          <a:prstGeom prst="ellipse">
            <a:avLst/>
          </a:prstGeom>
          <a:ln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356D59E7-FD85-42B5-988C-1ACE26262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779513"/>
              </p:ext>
            </p:extLst>
          </p:nvPr>
        </p:nvGraphicFramePr>
        <p:xfrm>
          <a:off x="267741" y="2382519"/>
          <a:ext cx="303446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446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52656909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842210966"/>
                    </a:ext>
                  </a:extLst>
                </a:gridCol>
              </a:tblGrid>
              <a:tr h="306329">
                <a:tc gridSpan="10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93039"/>
                  </a:ext>
                </a:extLst>
              </a:tr>
              <a:tr h="306329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2579"/>
                  </a:ext>
                </a:extLst>
              </a:tr>
              <a:tr h="30632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0632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06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7606B30F-1AF3-49A9-BF54-037AEC789D4E}"/>
              </a:ext>
            </a:extLst>
          </p:cNvPr>
          <p:cNvSpPr/>
          <p:nvPr/>
        </p:nvSpPr>
        <p:spPr>
          <a:xfrm>
            <a:off x="5877233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86446C2-9345-431E-96C3-E2515C632FF2}"/>
              </a:ext>
            </a:extLst>
          </p:cNvPr>
          <p:cNvSpPr/>
          <p:nvPr/>
        </p:nvSpPr>
        <p:spPr>
          <a:xfrm>
            <a:off x="5582695" y="4381302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5070E9-BDCE-4BDE-BF2B-9DD45939CEFC}"/>
              </a:ext>
            </a:extLst>
          </p:cNvPr>
          <p:cNvSpPr/>
          <p:nvPr/>
        </p:nvSpPr>
        <p:spPr>
          <a:xfrm>
            <a:off x="6129279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0496D02-B9F9-49E6-B896-62122C9DDDAB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5834742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540EAB9-A594-448A-9397-6BA31820936A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6129280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25A53665-CFB5-49EB-9107-F727FEE60747}"/>
              </a:ext>
            </a:extLst>
          </p:cNvPr>
          <p:cNvSpPr/>
          <p:nvPr/>
        </p:nvSpPr>
        <p:spPr>
          <a:xfrm>
            <a:off x="7124280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C2E91A-B3E8-48F9-9263-73E7C7B52BC8}"/>
              </a:ext>
            </a:extLst>
          </p:cNvPr>
          <p:cNvSpPr/>
          <p:nvPr/>
        </p:nvSpPr>
        <p:spPr>
          <a:xfrm>
            <a:off x="6829742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752B981-3111-474F-ADF6-AD3669D8237D}"/>
              </a:ext>
            </a:extLst>
          </p:cNvPr>
          <p:cNvSpPr/>
          <p:nvPr/>
        </p:nvSpPr>
        <p:spPr>
          <a:xfrm>
            <a:off x="7376326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11E4C1D-E2FB-4DC0-AA25-2945AF1DDD9E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7081789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41CF3E7-5764-4D90-B43D-06A095DCA3BA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>
            <a:off x="7376327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4B28BED-6CF6-40E6-8E37-F6ADA4F993EE}"/>
              </a:ext>
            </a:extLst>
          </p:cNvPr>
          <p:cNvSpPr/>
          <p:nvPr/>
        </p:nvSpPr>
        <p:spPr>
          <a:xfrm>
            <a:off x="8328843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7C056EC-2BD3-49E6-8A4C-0C9708F47655}"/>
              </a:ext>
            </a:extLst>
          </p:cNvPr>
          <p:cNvSpPr/>
          <p:nvPr/>
        </p:nvSpPr>
        <p:spPr>
          <a:xfrm>
            <a:off x="8034305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3461BFB-DC59-460A-B90E-E62C3C8E0EB0}"/>
              </a:ext>
            </a:extLst>
          </p:cNvPr>
          <p:cNvSpPr/>
          <p:nvPr/>
        </p:nvSpPr>
        <p:spPr>
          <a:xfrm>
            <a:off x="8580889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D4A1509-92BA-4B28-8238-7B27DF8304D0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8286352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8CDF3CA-6674-45B5-B41B-423D3531F6F2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8580890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5B5C2385-063C-42A6-A88B-B0B384FE36CB}"/>
              </a:ext>
            </a:extLst>
          </p:cNvPr>
          <p:cNvSpPr/>
          <p:nvPr/>
        </p:nvSpPr>
        <p:spPr>
          <a:xfrm>
            <a:off x="9533406" y="3455181"/>
            <a:ext cx="504093" cy="492369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64482C1-61C0-44B2-A2B0-56E6A598DDBF}"/>
              </a:ext>
            </a:extLst>
          </p:cNvPr>
          <p:cNvSpPr/>
          <p:nvPr/>
        </p:nvSpPr>
        <p:spPr>
          <a:xfrm>
            <a:off x="9238868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272C3B3-6716-4582-BC49-614D0FCF1A5E}"/>
              </a:ext>
            </a:extLst>
          </p:cNvPr>
          <p:cNvSpPr/>
          <p:nvPr/>
        </p:nvSpPr>
        <p:spPr>
          <a:xfrm>
            <a:off x="9785452" y="438130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77F00AC-E570-4EDB-A71A-09720F128D2B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 flipH="1">
            <a:off x="9490915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84F598F-26DF-47B8-8056-ACE57DD5A27A}"/>
              </a:ext>
            </a:extLst>
          </p:cNvPr>
          <p:cNvCxnSpPr>
            <a:cxnSpLocks/>
            <a:stCxn id="21" idx="4"/>
            <a:endCxn id="23" idx="0"/>
          </p:cNvCxnSpPr>
          <p:nvPr/>
        </p:nvCxnSpPr>
        <p:spPr>
          <a:xfrm>
            <a:off x="9785453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9FEFF6F5-6EBF-4A0C-B89B-4B11F8D2003A}"/>
              </a:ext>
            </a:extLst>
          </p:cNvPr>
          <p:cNvSpPr/>
          <p:nvPr/>
        </p:nvSpPr>
        <p:spPr>
          <a:xfrm>
            <a:off x="4679287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1C39F7F-7DA7-4E37-9CB0-6496A12B0669}"/>
              </a:ext>
            </a:extLst>
          </p:cNvPr>
          <p:cNvSpPr/>
          <p:nvPr/>
        </p:nvSpPr>
        <p:spPr>
          <a:xfrm>
            <a:off x="4384749" y="4381302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1CE3EA8-ABE2-46C4-8168-34A97E90322B}"/>
              </a:ext>
            </a:extLst>
          </p:cNvPr>
          <p:cNvSpPr/>
          <p:nvPr/>
        </p:nvSpPr>
        <p:spPr>
          <a:xfrm>
            <a:off x="4931333" y="438130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C3B2BE9-08E7-4EA7-8C24-935AD5393AA1}"/>
              </a:ext>
            </a:extLst>
          </p:cNvPr>
          <p:cNvCxnSpPr>
            <a:cxnSpLocks/>
          </p:cNvCxnSpPr>
          <p:nvPr/>
        </p:nvCxnSpPr>
        <p:spPr>
          <a:xfrm flipH="1">
            <a:off x="4636796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F738F7-BFAE-4F10-B0AF-8E4C56F43D4B}"/>
              </a:ext>
            </a:extLst>
          </p:cNvPr>
          <p:cNvCxnSpPr>
            <a:cxnSpLocks/>
          </p:cNvCxnSpPr>
          <p:nvPr/>
        </p:nvCxnSpPr>
        <p:spPr>
          <a:xfrm>
            <a:off x="4931334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EE333023-7F68-4CA7-A23D-0AAE444746A1}"/>
              </a:ext>
            </a:extLst>
          </p:cNvPr>
          <p:cNvSpPr/>
          <p:nvPr/>
        </p:nvSpPr>
        <p:spPr>
          <a:xfrm>
            <a:off x="5285954" y="2646289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5644550-E919-42CC-A6E9-CE5A59190FC3}"/>
              </a:ext>
            </a:extLst>
          </p:cNvPr>
          <p:cNvCxnSpPr>
            <a:stCxn id="31" idx="4"/>
            <a:endCxn id="26" idx="0"/>
          </p:cNvCxnSpPr>
          <p:nvPr/>
        </p:nvCxnSpPr>
        <p:spPr>
          <a:xfrm flipH="1">
            <a:off x="4931334" y="3138658"/>
            <a:ext cx="606667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1FD157B-8AF3-486B-AC0F-8F3543BEC079}"/>
              </a:ext>
            </a:extLst>
          </p:cNvPr>
          <p:cNvCxnSpPr>
            <a:stCxn id="31" idx="4"/>
            <a:endCxn id="6" idx="0"/>
          </p:cNvCxnSpPr>
          <p:nvPr/>
        </p:nvCxnSpPr>
        <p:spPr>
          <a:xfrm>
            <a:off x="5538001" y="3138658"/>
            <a:ext cx="591279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327077C7-F08B-4E5D-9022-9DEAEE9AA012}"/>
              </a:ext>
            </a:extLst>
          </p:cNvPr>
          <p:cNvSpPr/>
          <p:nvPr/>
        </p:nvSpPr>
        <p:spPr>
          <a:xfrm>
            <a:off x="7634609" y="2646288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3D2887-C2DC-40E1-AED5-5459C19388F7}"/>
              </a:ext>
            </a:extLst>
          </p:cNvPr>
          <p:cNvCxnSpPr>
            <a:stCxn id="34" idx="4"/>
            <a:endCxn id="11" idx="0"/>
          </p:cNvCxnSpPr>
          <p:nvPr/>
        </p:nvCxnSpPr>
        <p:spPr>
          <a:xfrm flipH="1">
            <a:off x="7376327" y="3138657"/>
            <a:ext cx="510329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494054D-AB5B-4458-84F6-FB4FD254D337}"/>
              </a:ext>
            </a:extLst>
          </p:cNvPr>
          <p:cNvCxnSpPr>
            <a:stCxn id="34" idx="4"/>
            <a:endCxn id="16" idx="0"/>
          </p:cNvCxnSpPr>
          <p:nvPr/>
        </p:nvCxnSpPr>
        <p:spPr>
          <a:xfrm>
            <a:off x="7886656" y="3138657"/>
            <a:ext cx="694234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5417657-834C-44CD-AC86-5246B936D27B}"/>
              </a:ext>
            </a:extLst>
          </p:cNvPr>
          <p:cNvSpPr/>
          <p:nvPr/>
        </p:nvSpPr>
        <p:spPr>
          <a:xfrm>
            <a:off x="6539962" y="1847166"/>
            <a:ext cx="504093" cy="4923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797EB7B-7D76-4254-A56A-B002793379CE}"/>
              </a:ext>
            </a:extLst>
          </p:cNvPr>
          <p:cNvCxnSpPr>
            <a:stCxn id="37" idx="4"/>
            <a:endCxn id="31" idx="0"/>
          </p:cNvCxnSpPr>
          <p:nvPr/>
        </p:nvCxnSpPr>
        <p:spPr>
          <a:xfrm flipH="1">
            <a:off x="5538001" y="2339535"/>
            <a:ext cx="1254008" cy="30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F20B649-8D5E-432D-92D0-18A9B6AA8104}"/>
              </a:ext>
            </a:extLst>
          </p:cNvPr>
          <p:cNvCxnSpPr>
            <a:stCxn id="37" idx="4"/>
            <a:endCxn id="34" idx="0"/>
          </p:cNvCxnSpPr>
          <p:nvPr/>
        </p:nvCxnSpPr>
        <p:spPr>
          <a:xfrm>
            <a:off x="6792009" y="2339535"/>
            <a:ext cx="1094647" cy="30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9A2448D-75C1-4EFA-8683-A573359656ED}"/>
              </a:ext>
            </a:extLst>
          </p:cNvPr>
          <p:cNvSpPr/>
          <p:nvPr/>
        </p:nvSpPr>
        <p:spPr>
          <a:xfrm>
            <a:off x="10486349" y="2646288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6B574A8-E480-4E07-ABB9-2DFFF30940D9}"/>
              </a:ext>
            </a:extLst>
          </p:cNvPr>
          <p:cNvCxnSpPr>
            <a:stCxn id="40" idx="4"/>
            <a:endCxn id="21" idx="0"/>
          </p:cNvCxnSpPr>
          <p:nvPr/>
        </p:nvCxnSpPr>
        <p:spPr>
          <a:xfrm flipH="1">
            <a:off x="9785453" y="3138657"/>
            <a:ext cx="952943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65F665D4-8263-4049-B9BE-5E13848595F8}"/>
              </a:ext>
            </a:extLst>
          </p:cNvPr>
          <p:cNvSpPr/>
          <p:nvPr/>
        </p:nvSpPr>
        <p:spPr>
          <a:xfrm>
            <a:off x="11493862" y="1847166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62638FC-A2EF-4651-B4E1-59ACF59C852C}"/>
              </a:ext>
            </a:extLst>
          </p:cNvPr>
          <p:cNvCxnSpPr>
            <a:stCxn id="42" idx="4"/>
            <a:endCxn id="40" idx="0"/>
          </p:cNvCxnSpPr>
          <p:nvPr/>
        </p:nvCxnSpPr>
        <p:spPr>
          <a:xfrm flipH="1">
            <a:off x="10738396" y="2339535"/>
            <a:ext cx="1007513" cy="30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945573A6-B405-4B46-83D1-E1741EE4269C}"/>
              </a:ext>
            </a:extLst>
          </p:cNvPr>
          <p:cNvSpPr/>
          <p:nvPr/>
        </p:nvSpPr>
        <p:spPr>
          <a:xfrm>
            <a:off x="8986821" y="979659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8A3D8FD-97A1-4E8D-92EB-DC4541358D5C}"/>
              </a:ext>
            </a:extLst>
          </p:cNvPr>
          <p:cNvCxnSpPr>
            <a:stCxn id="44" idx="4"/>
            <a:endCxn id="37" idx="0"/>
          </p:cNvCxnSpPr>
          <p:nvPr/>
        </p:nvCxnSpPr>
        <p:spPr>
          <a:xfrm flipH="1">
            <a:off x="6792009" y="1472028"/>
            <a:ext cx="2446859" cy="3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DEF5922-6A57-461D-AAB1-5D963F48D5CE}"/>
              </a:ext>
            </a:extLst>
          </p:cNvPr>
          <p:cNvCxnSpPr>
            <a:stCxn id="44" idx="4"/>
            <a:endCxn id="42" idx="0"/>
          </p:cNvCxnSpPr>
          <p:nvPr/>
        </p:nvCxnSpPr>
        <p:spPr>
          <a:xfrm>
            <a:off x="9238868" y="1472028"/>
            <a:ext cx="2507041" cy="3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箭头: 下 46">
            <a:extLst>
              <a:ext uri="{FF2B5EF4-FFF2-40B4-BE49-F238E27FC236}">
                <a16:creationId xmlns:a16="http://schemas.microsoft.com/office/drawing/2014/main" id="{03B64BD8-74CB-47DE-993F-045E20D8C36C}"/>
              </a:ext>
            </a:extLst>
          </p:cNvPr>
          <p:cNvSpPr/>
          <p:nvPr/>
        </p:nvSpPr>
        <p:spPr>
          <a:xfrm rot="16200000">
            <a:off x="3655289" y="2945190"/>
            <a:ext cx="230831" cy="789152"/>
          </a:xfrm>
          <a:prstGeom prst="downArrow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55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6F1CE-BA63-45FE-BD2D-B7BD7AB7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Sketch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A8A9DA-EB26-4219-BBBD-E2369E50A487}"/>
              </a:ext>
            </a:extLst>
          </p:cNvPr>
          <p:cNvSpPr txBox="1"/>
          <p:nvPr/>
        </p:nvSpPr>
        <p:spPr>
          <a:xfrm>
            <a:off x="374332" y="1368887"/>
            <a:ext cx="1104519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问题描述如何查询在某个范围内的元素出现的总次数？例如数据库常常需要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SELECT count(v) WHERE v &gt;= l AND v &lt; r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。要求查询速度要快，结果可以不完全精确。</a:t>
            </a:r>
            <a:endParaRPr lang="zh-CN" altLang="en-US" sz="2400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C9E8C1-288F-4825-B386-FF517D529D70}"/>
              </a:ext>
            </a:extLst>
          </p:cNvPr>
          <p:cNvSpPr txBox="1"/>
          <p:nvPr/>
        </p:nvSpPr>
        <p:spPr>
          <a:xfrm>
            <a:off x="374332" y="2349952"/>
            <a:ext cx="1090707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初步解决方案：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Count-Min Sketch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可以计算每个元素的频率，那么我们把指定范围内所有元素的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加起来，不就是这个范围内元素出现的总数了吗？</a:t>
            </a:r>
            <a:endParaRPr lang="en-US" altLang="zh-CN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E4BC62-8255-451E-AA8F-B0B5A1EEBCF2}"/>
              </a:ext>
            </a:extLst>
          </p:cNvPr>
          <p:cNvSpPr txBox="1"/>
          <p:nvPr/>
        </p:nvSpPr>
        <p:spPr>
          <a:xfrm>
            <a:off x="374332" y="5801889"/>
            <a:ext cx="1047377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问题：由于每个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都是近似值，多个近似值相加，误差会被放大，所以这个方法不可行。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705EC4-136F-48E0-9A6C-4E927D66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366" y="3429000"/>
            <a:ext cx="5631668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0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1E9FB3-E537-4DC9-A434-5AC0EBACB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8" y="393382"/>
            <a:ext cx="4769747" cy="540996"/>
          </a:xfrm>
        </p:spPr>
        <p:txBody>
          <a:bodyPr/>
          <a:lstStyle/>
          <a:p>
            <a:r>
              <a:rPr lang="en-US" altLang="zh-CN" dirty="0"/>
              <a:t>Multi-Layer CMS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0629A4-C590-49FF-BAE0-FADC39A699E7}"/>
              </a:ext>
            </a:extLst>
          </p:cNvPr>
          <p:cNvSpPr txBox="1"/>
          <p:nvPr/>
        </p:nvSpPr>
        <p:spPr>
          <a:xfrm>
            <a:off x="522688" y="1237617"/>
            <a:ext cx="1086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解决的办法就是使用多个“分辨率”不同的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Count-Min Sketch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0F92F-167F-4E0D-8209-305A9209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67" y="1794864"/>
            <a:ext cx="6972620" cy="316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881259-3135-4709-B638-B18E086CD1E1}"/>
              </a:ext>
            </a:extLst>
          </p:cNvPr>
          <p:cNvSpPr txBox="1"/>
          <p:nvPr/>
        </p:nvSpPr>
        <p:spPr>
          <a:xfrm>
            <a:off x="522688" y="5150516"/>
            <a:ext cx="10331778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第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层的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存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个元素的频率，第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层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个元素的频率，第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层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每个格子存放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4n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个元素的频率，以此类推，最后一层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sketch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有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个格子，每个格子存放一半元素的频率总数。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84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D7F452-026A-4C67-BEF8-1BB2220BC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9" y="393382"/>
            <a:ext cx="4575784" cy="540996"/>
          </a:xfrm>
        </p:spPr>
        <p:txBody>
          <a:bodyPr/>
          <a:lstStyle/>
          <a:p>
            <a:r>
              <a:rPr lang="zh-CN" altLang="en-US" dirty="0"/>
              <a:t>时序数据库研究热点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FFE082-929D-4369-8ED0-0F9893A912EE}"/>
              </a:ext>
            </a:extLst>
          </p:cNvPr>
          <p:cNvSpPr txBox="1"/>
          <p:nvPr/>
        </p:nvSpPr>
        <p:spPr>
          <a:xfrm>
            <a:off x="379398" y="1187359"/>
            <a:ext cx="11036747" cy="5558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Data/Meta-data compression: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[ICDE’20] Two-Level Data Compression using Machine Learning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[Socc'20]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ByteSeries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An In-Memory Time Series Database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[VLDB'16] Gorilla : A fast, scalable, in-memory time series database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Aggregation/Range Query: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[ICDE'19] KV-Match A Subsequence Matching Approach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[CIKM'16] PISA : An Index for Aggregating Big Time Series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[VLDB'15] YADING Fast Clustering of Large-Scale Time Series Data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Benchmark: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[ICDE'21] TS-Benchmark : A Benchmark for Time Series Databases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DBMS: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[VLDB'20] Monarch Google's Planet-Scale In-Memory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[VLDB'20] Apache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IoTDB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Time-series database for internet of things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[JPDC‘18]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FluteDB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An Efficient and Scalable In-Memory Time Series Database for sensor-cloud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[SIGMOD'17]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LittleTable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A time-series database and its uses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74114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8B5D16-4C51-475D-BF77-41420EC14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FC9448-3862-44A1-9029-9423B183FA6A}"/>
              </a:ext>
            </a:extLst>
          </p:cNvPr>
          <p:cNvSpPr txBox="1"/>
          <p:nvPr/>
        </p:nvSpPr>
        <p:spPr>
          <a:xfrm>
            <a:off x="522689" y="1143105"/>
            <a:ext cx="11312769" cy="53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[1]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Schlossnagle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T, Sheehy J, McCubbin C. Always-on time-series database: keeping up where there's no way to catch up[J]. 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Communications of the ACM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, 2021, 64(7): 50-56.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[2] Karger D, Sherman A, Berkheimer A, et al. Web caching with consistent hashing[J]. Computer Networks, 1999, 31(11-16): 1203-1213.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[3] Huang X, Wang J, Wong R, et al. Pisa: An index for aggregating big time series data[C]//Proceedings of the 25th ACM International on Conference on Information and Knowledge Management. 2016: 979-988.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[4] Karger D, Lehman E, Leighton T, et al. Consistent hashing and random trees: Distributed caching protocols for relieving hot spots on the world wide web[C]//Proceedings of the twenty-ninth annual ACM symposium on Theory of computing. 1997: 654-663.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[5] Wang C, Huang X,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Qiao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J, et al. Apache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IoTDB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: time-series database for internet of things[J]. Proceedings of the VLDB Endowment, 2020, 13(12): 2901-2904.</a:t>
            </a:r>
          </a:p>
        </p:txBody>
      </p:sp>
    </p:spTree>
    <p:extLst>
      <p:ext uri="{BB962C8B-B14F-4D97-AF65-F5344CB8AC3E}">
        <p14:creationId xmlns:p14="http://schemas.microsoft.com/office/powerpoint/2010/main" val="217711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FA9B21-E007-440E-BDB2-4958345F6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5380A5-901E-456D-8C55-4A9A9D52A1D1}"/>
              </a:ext>
            </a:extLst>
          </p:cNvPr>
          <p:cNvSpPr txBox="1"/>
          <p:nvPr/>
        </p:nvSpPr>
        <p:spPr>
          <a:xfrm>
            <a:off x="522689" y="1143105"/>
            <a:ext cx="11312769" cy="541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[6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]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Pelkonen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T, Franklin S, Teller J, et al. Gorilla: A fast, scalable, in-memory time series database[J]. Proceedings of the VLDB Endowment, 2015, 8(12): 1816-1827.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[7] Yu X, Peng Y, Li F, et al. Two-level data compression using machine learning in time series database[C]//2020 IEEE 36th International Conference on Data Engineering (ICDE). IEEE, 2020: 1333-1344.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[8] McBride B, Reynolds D. Survey of time series database technology[J]. 2020.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[9] Deri L,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Mainardi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S, Fusco F.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tsdb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A compressed database for time series[C]//International Workshop on Traffic Monitoring and Analysis. Springer, Berlin, Heidelberg, 2012: 143-156.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[10] O’Neil P, Cheng E,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Gawlick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D, et al. The log-structured merge-tree (LSM-tree)[J]. Acta Informatica, 1996, 33(4): 351-385.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[11] Chang F, Dean J, Ghemawat S, et al. Bigtable: A distributed storage system for structured data[J]. ACM Transactions on Computer Systems (TOCS), 2008, 26(2): 1-26.</a:t>
            </a:r>
          </a:p>
        </p:txBody>
      </p:sp>
    </p:spTree>
    <p:extLst>
      <p:ext uri="{BB962C8B-B14F-4D97-AF65-F5344CB8AC3E}">
        <p14:creationId xmlns:p14="http://schemas.microsoft.com/office/powerpoint/2010/main" val="3325656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AAC8CA-E27E-44EB-90AE-C783090C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D4A44C-2066-465E-8AF4-7DD8A59FD54B}"/>
              </a:ext>
            </a:extLst>
          </p:cNvPr>
          <p:cNvSpPr txBox="1"/>
          <p:nvPr/>
        </p:nvSpPr>
        <p:spPr>
          <a:xfrm>
            <a:off x="524154" y="1409924"/>
            <a:ext cx="11218985" cy="492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[12]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刘涛华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时序数据库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Apache-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IoTDB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源码解析之文件格式简介（三）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[EB/OL]. https://blog.csdn.net/ a13965645/article/details/104239769,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2020-02-09.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[13] Ajay Kulkarni, Ryan Booz. What the heck is time-series data (and why do I need a time-series database)? [EB/OL]. https://blog.timescale.com/blog/what-the-heck-is-time-series-data-and-why-do-i-need-a-time-series-database-dcf3b1b18563, 2020-12-1.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[14]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史中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阿里巴巴“数据库侠客”：此行路远，不问归期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[EB/OL]. https://zhuanlan.zhihu.com/p/ 65295184#comments, 2019-05-10.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[15] LSM-Tree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LevelDB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的原理和实现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[EB/LO]. https://wingsxdu.com/post/database/leveldb/ #gsc.tab=0. 2020-11-05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[16]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InfluxDB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MatrixDB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--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重新定义时序数据库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[EB/LO].https://zhuanlan.zhihu.com/p/406545402. 2020-09-03.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AFA50-B162-494E-AF7D-81930A34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45" y="5973654"/>
            <a:ext cx="1094509" cy="5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94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F18CBA8C-3F80-8F46-9AC5-F85DE9D80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9" y="393382"/>
            <a:ext cx="3921632" cy="540996"/>
          </a:xfrm>
        </p:spPr>
        <p:txBody>
          <a:bodyPr/>
          <a:lstStyle/>
          <a:p>
            <a:r>
              <a:rPr kumimoji="1" lang="zh-CN" altLang="en-US" dirty="0"/>
              <a:t>时序数据库简介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048CAF-4D22-47D4-849D-59B7A22174F9}"/>
              </a:ext>
            </a:extLst>
          </p:cNvPr>
          <p:cNvSpPr txBox="1"/>
          <p:nvPr/>
        </p:nvSpPr>
        <p:spPr>
          <a:xfrm>
            <a:off x="647700" y="1094181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为什么工程师要不断开发新的数据库？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0D37B5-25F8-48F0-A506-4EFC86867FA5}"/>
              </a:ext>
            </a:extLst>
          </p:cNvPr>
          <p:cNvSpPr txBox="1"/>
          <p:nvPr/>
        </p:nvSpPr>
        <p:spPr>
          <a:xfrm>
            <a:off x="647071" y="4712412"/>
            <a:ext cx="996168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本质上看，数据库是在特定的问题场景需求下对性能折中。</a:t>
            </a:r>
            <a:endParaRPr lang="en-US" altLang="zh-CN" b="1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A68379-3AC3-4E06-91BB-9B1FCC9A0402}"/>
              </a:ext>
            </a:extLst>
          </p:cNvPr>
          <p:cNvSpPr txBox="1"/>
          <p:nvPr/>
        </p:nvSpPr>
        <p:spPr>
          <a:xfrm>
            <a:off x="647701" y="1434033"/>
            <a:ext cx="3818792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新业务需求？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国家战略需要？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资金因素？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00B892-E027-4748-984D-05989C1DFAD8}"/>
              </a:ext>
            </a:extLst>
          </p:cNvPr>
          <p:cNvSpPr txBox="1"/>
          <p:nvPr/>
        </p:nvSpPr>
        <p:spPr>
          <a:xfrm>
            <a:off x="647071" y="4134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为什么没有在各种场景下都适用的数据库？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76E9C8-3AFB-4D89-9039-39D6265F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877" y="4794738"/>
            <a:ext cx="1174324" cy="158834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FF9EBBE-8128-43DC-A5F1-F5471BE9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192" y="276596"/>
            <a:ext cx="2069368" cy="163517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E7EAE71-6E6D-4769-8072-8E02B497E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445" y="2036061"/>
            <a:ext cx="2301107" cy="161194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2D6E710-7124-431B-941D-FAB4AE6AC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445" y="276596"/>
            <a:ext cx="2301107" cy="163953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D9D62C-9D57-4BBA-8B2C-89BBE1978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192" y="2155832"/>
            <a:ext cx="2069368" cy="15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0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A0A982-91FD-4A42-A80C-E279425D4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问题思考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6A6EFF-5192-4B6A-8D7E-3DAF979CDDA8}"/>
              </a:ext>
            </a:extLst>
          </p:cNvPr>
          <p:cNvSpPr txBox="1"/>
          <p:nvPr/>
        </p:nvSpPr>
        <p:spPr>
          <a:xfrm>
            <a:off x="484414" y="1126671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为什么要有时序数据库？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E3FC0C-6408-4908-A1C9-41E16E9B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98" y="1497017"/>
            <a:ext cx="4537691" cy="26998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76D906D-61EA-4CD3-A9F0-27BF30A5A841}"/>
              </a:ext>
            </a:extLst>
          </p:cNvPr>
          <p:cNvSpPr txBox="1"/>
          <p:nvPr/>
        </p:nvSpPr>
        <p:spPr>
          <a:xfrm>
            <a:off x="522689" y="4749356"/>
            <a:ext cx="9374694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存储数据成本：将海量数据全部存储起来开销很大。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309420-AD6D-46AE-8101-48FD0AF0873F}"/>
              </a:ext>
            </a:extLst>
          </p:cNvPr>
          <p:cNvSpPr txBox="1"/>
          <p:nvPr/>
        </p:nvSpPr>
        <p:spPr>
          <a:xfrm>
            <a:off x="522689" y="5640287"/>
            <a:ext cx="96208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业界需要一种新的数据库来处理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快速写入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快速查询和分析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等问题。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4E4568-0DA7-4897-A90D-9D3BCA4FA2E1}"/>
              </a:ext>
            </a:extLst>
          </p:cNvPr>
          <p:cNvSpPr txBox="1"/>
          <p:nvPr/>
        </p:nvSpPr>
        <p:spPr>
          <a:xfrm>
            <a:off x="522689" y="5165304"/>
            <a:ext cx="9374694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需要快速分析海量数据 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30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0522E3-C217-C748-AFDB-6946D3BAB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问题思考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2DE158-9D66-45E4-8A08-3169A201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505" y="2524850"/>
            <a:ext cx="6549673" cy="3561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914A24-7A7F-4964-9D6C-8D729B13F1F8}"/>
              </a:ext>
            </a:extLst>
          </p:cNvPr>
          <p:cNvSpPr txBox="1"/>
          <p:nvPr/>
        </p:nvSpPr>
        <p:spPr>
          <a:xfrm>
            <a:off x="468923" y="1656318"/>
            <a:ext cx="10503877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当然可以。数据库就是用来存储数据的，时序数据也是数据，自然用非时序数据库来存储。但是，非时序数据库面对海量数据存储的时候，略显示不足。（图：存储时序数据的各类数据库所占比例）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AB4A02-346B-47B9-AC70-9A32315D7DB4}"/>
              </a:ext>
            </a:extLst>
          </p:cNvPr>
          <p:cNvSpPr txBox="1"/>
          <p:nvPr/>
        </p:nvSpPr>
        <p:spPr>
          <a:xfrm>
            <a:off x="2055798" y="6086050"/>
            <a:ext cx="7870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sz="1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https://www.percona.com/blog/2017/02/10/percona-blog-poll-database-engine-using-store-time-series-data/</a:t>
            </a:r>
            <a:endParaRPr lang="zh-CN" altLang="en-US" sz="10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AC0B8F-ABA8-452C-B71C-38601F09ACDC}"/>
              </a:ext>
            </a:extLst>
          </p:cNvPr>
          <p:cNvSpPr txBox="1"/>
          <p:nvPr/>
        </p:nvSpPr>
        <p:spPr>
          <a:xfrm>
            <a:off x="484413" y="1126671"/>
            <a:ext cx="77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可以用非时序数据库来存储时序数据吗，例如：关系数据库？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AE9D87-7121-4E17-BF3D-E84475C26F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EE8BE9F5-37BF-4EA3-BBD6-003D9E6E56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1839458"/>
              </p:ext>
            </p:extLst>
          </p:nvPr>
        </p:nvGraphicFramePr>
        <p:xfrm>
          <a:off x="577867" y="2046243"/>
          <a:ext cx="6478588" cy="451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DAC402F-A8E9-4884-B117-FB273A9BBEE7}"/>
              </a:ext>
            </a:extLst>
          </p:cNvPr>
          <p:cNvSpPr txBox="1"/>
          <p:nvPr/>
        </p:nvSpPr>
        <p:spPr>
          <a:xfrm>
            <a:off x="438699" y="1276769"/>
            <a:ext cx="3982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时序数据库需要解决的问题？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7562D-DF0C-46DC-8765-9B95DC7CF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2308" y="2046243"/>
            <a:ext cx="4896958" cy="36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105399-B465-40FC-85D4-7CC3BE1AD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BBCC2E-143C-4A6B-A60F-238849CD4BF6}"/>
              </a:ext>
            </a:extLst>
          </p:cNvPr>
          <p:cNvSpPr txBox="1"/>
          <p:nvPr/>
        </p:nvSpPr>
        <p:spPr>
          <a:xfrm>
            <a:off x="1245288" y="4800866"/>
            <a:ext cx="5717487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即使时序数据库能应用到这么多场景下，业界仍需选择最适合他们数据写入和读取模式的时间序列数据库。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772E89-45C2-462F-AF41-BE1581B763F4}"/>
              </a:ext>
            </a:extLst>
          </p:cNvPr>
          <p:cNvSpPr txBox="1"/>
          <p:nvPr/>
        </p:nvSpPr>
        <p:spPr>
          <a:xfrm>
            <a:off x="484413" y="1126671"/>
            <a:ext cx="77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时序数据库可以应用的场景？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131DA9F-4F61-47E8-8C4E-CCC9D629AD56}"/>
              </a:ext>
            </a:extLst>
          </p:cNvPr>
          <p:cNvSpPr txBox="1">
            <a:spLocks/>
          </p:cNvSpPr>
          <p:nvPr/>
        </p:nvSpPr>
        <p:spPr>
          <a:xfrm>
            <a:off x="1245288" y="1567833"/>
            <a:ext cx="6798575" cy="27536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监控软件系统： 虚拟机、容器、服务、应用</a:t>
            </a:r>
          </a:p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监控物理系统： 车联网、人</a:t>
            </a:r>
          </a:p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金融交易系统： 传统证券、新兴的加密数字货币</a:t>
            </a:r>
          </a:p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事件应用程序： 跟踪用户、客户的交互数据</a:t>
            </a:r>
          </a:p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商业智能工具： 跟踪关键指标和业务的总体健康情况</a:t>
            </a:r>
          </a:p>
          <a:p>
            <a:r>
              <a:rPr lang="zh-CN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更多场景</a:t>
            </a:r>
            <a:r>
              <a:rPr lang="en-US" altLang="zh-CN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……c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3769E9-D525-44A7-B118-85454F6E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137" y="446969"/>
            <a:ext cx="3358574" cy="17736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999780-4CF0-45A2-BC81-15C612FF4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37" y="2258700"/>
            <a:ext cx="3358574" cy="1891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A9ED6E-EBE0-431A-B191-394AB32C9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5"/>
          <a:stretch/>
        </p:blipFill>
        <p:spPr>
          <a:xfrm>
            <a:off x="7154136" y="4187813"/>
            <a:ext cx="3358575" cy="22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58B5F8-D47A-4E01-AA89-AA6B71A6D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688" y="393382"/>
            <a:ext cx="6059087" cy="540996"/>
          </a:xfrm>
        </p:spPr>
        <p:txBody>
          <a:bodyPr/>
          <a:lstStyle/>
          <a:p>
            <a:r>
              <a:rPr lang="zh-CN" altLang="en-US" dirty="0"/>
              <a:t>最近两年各类型数据库流行度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0CE6BB-EAC6-43A9-BF67-735DE1AE2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3"/>
          <a:stretch/>
        </p:blipFill>
        <p:spPr>
          <a:xfrm>
            <a:off x="716026" y="998262"/>
            <a:ext cx="10759947" cy="4861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CEFF01-E7A2-4C10-8C4B-03346C2EE4CD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</p:spTree>
    <p:extLst>
      <p:ext uri="{BB962C8B-B14F-4D97-AF65-F5344CB8AC3E}">
        <p14:creationId xmlns:p14="http://schemas.microsoft.com/office/powerpoint/2010/main" val="3570069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d370-443e-4f19-b2c4-7de7c477a156}"/>
  <p:tag name="TABLE_ENDDRAG_ORIGIN_RECT" val="724*331"/>
  <p:tag name="TABLE_ENDDRAG_RECT" val="138*289*724*33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4822</Words>
  <Application>Microsoft Office PowerPoint</Application>
  <PresentationFormat>宽屏</PresentationFormat>
  <Paragraphs>640</Paragraphs>
  <Slides>36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-apple-system</vt:lpstr>
      <vt:lpstr>Avenir</vt:lpstr>
      <vt:lpstr>CMMI9</vt:lpstr>
      <vt:lpstr>CMR6</vt:lpstr>
      <vt:lpstr>CMR9</vt:lpstr>
      <vt:lpstr>Helvetica Neue</vt:lpstr>
      <vt:lpstr>NimbusSanL-Bold</vt:lpstr>
      <vt:lpstr>PingFang SC</vt:lpstr>
      <vt:lpstr>等线</vt:lpstr>
      <vt:lpstr>等线 Light</vt:lpstr>
      <vt:lpstr>黑体</vt:lpstr>
      <vt:lpstr>思源黑体 CN Bold</vt:lpstr>
      <vt:lpstr>Microsoft YaHei</vt:lpstr>
      <vt:lpstr>Microsoft YaHei</vt:lpstr>
      <vt:lpstr>Arial</vt:lpstr>
      <vt:lpstr>Calibri</vt:lpstr>
      <vt:lpstr>Cambria Math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时序数据库相关技术简介</dc:subject>
  <dc:creator>Shizhe LIU</dc:creator>
  <cp:lastModifiedBy>Liu Austin</cp:lastModifiedBy>
  <cp:revision>97</cp:revision>
  <dcterms:created xsi:type="dcterms:W3CDTF">2021-04-21T11:39:12Z</dcterms:created>
  <dcterms:modified xsi:type="dcterms:W3CDTF">2021-11-02T11:55:45Z</dcterms:modified>
  <cp:version>2.1</cp:version>
</cp:coreProperties>
</file>